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theme/themeOverride1.xml" ContentType="application/vnd.openxmlformats-officedocument.themeOverr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r:id="rId1"/>
  </p:sldMasterIdLst>
  <p:notesMasterIdLst>
    <p:notesMasterId r:id="rId19"/>
  </p:notesMasterIdLst>
  <p:sldIdLst>
    <p:sldId id="289" r:id="rId2"/>
    <p:sldId id="310" r:id="rId3"/>
    <p:sldId id="306" r:id="rId4"/>
    <p:sldId id="309" r:id="rId5"/>
    <p:sldId id="303" r:id="rId6"/>
    <p:sldId id="307" r:id="rId7"/>
    <p:sldId id="290" r:id="rId8"/>
    <p:sldId id="304" r:id="rId9"/>
    <p:sldId id="291" r:id="rId10"/>
    <p:sldId id="308" r:id="rId11"/>
    <p:sldId id="295" r:id="rId12"/>
    <p:sldId id="296" r:id="rId13"/>
    <p:sldId id="299" r:id="rId14"/>
    <p:sldId id="261" r:id="rId15"/>
    <p:sldId id="297" r:id="rId16"/>
    <p:sldId id="298" r:id="rId17"/>
    <p:sldId id="305" r:id="rId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-10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-10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-10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-10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-106" charset="0"/>
        <a:ea typeface="+mn-ea"/>
        <a:cs typeface="+mn-cs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Times New Roman" pitchFamily="-106" charset="0"/>
        <a:ea typeface="+mn-ea"/>
        <a:cs typeface="+mn-cs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Times New Roman" pitchFamily="-106" charset="0"/>
        <a:ea typeface="+mn-ea"/>
        <a:cs typeface="+mn-cs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Times New Roman" pitchFamily="-106" charset="0"/>
        <a:ea typeface="+mn-ea"/>
        <a:cs typeface="+mn-cs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Times New Roman" pitchFamily="-106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SorterView">
  <p:normalViewPr showOutlineIcons="0" vertBarState="minimized" horzBarState="maximized">
    <p:restoredLeft sz="32787"/>
    <p:restoredTop sz="90929"/>
  </p:normalViewPr>
  <p:slideViewPr>
    <p:cSldViewPr>
      <p:cViewPr>
        <p:scale>
          <a:sx n="100" d="100"/>
          <a:sy n="100" d="100"/>
        </p:scale>
        <p:origin x="-1880" y="-5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A814D32-C886-6540-B8F8-0D1B0B3BB2E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7207443-4754-9B48-966F-0E4C45E8AE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FA17C9-AAB9-1948-BE3E-42CCC9DCC4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CC8C829-AA70-9244-B1CA-055015CA6FD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CE3E25D-4E05-4E40-99C2-424132C1D1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359FC02-B7B3-E443-8BC0-AFD9EB8DDC4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FAEC8B5-CA15-8548-BCEB-86B04FAFD9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DF8A2A4-61DB-414B-B9C1-3F18AB54080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54B56ED-5A96-8A4C-84D3-A15B39CDDB1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87119B2-C85C-6243-B6AE-8F746A175F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A9C9EFF-EA69-0A4C-BEF9-2B1E702DDB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65B1B-A951-9846-8FDC-94BEDA687AC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08FD1DA-04C6-A240-8825-25B91776A16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0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0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0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0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0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0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0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06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06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06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6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6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6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6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362659" y="152400"/>
            <a:ext cx="6296808" cy="396876"/>
            <a:chOff x="1521" y="30"/>
            <a:chExt cx="2749" cy="250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1521" y="30"/>
              <a:ext cx="130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Intro to Biotechnology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3838" y="30"/>
              <a:ext cx="43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Lect.</a:t>
              </a:r>
              <a:r>
                <a:rPr lang="en-US" sz="1600" b="1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 2</a:t>
              </a:r>
              <a:endParaRPr lang="en-US" sz="16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-228600" y="3573309"/>
            <a:ext cx="7086600" cy="26750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sz="2400" i="1" dirty="0" smtClean="0">
                <a:latin typeface="Apple Casual"/>
                <a:cs typeface="Apple Casual"/>
              </a:rPr>
              <a:t>	1.  </a:t>
            </a:r>
          </a:p>
          <a:p>
            <a:r>
              <a:rPr lang="en-US" sz="2400" i="1" dirty="0" smtClean="0">
                <a:latin typeface="Apple Casual"/>
                <a:cs typeface="Apple Casual"/>
              </a:rPr>
              <a:t>	</a:t>
            </a:r>
          </a:p>
          <a:p>
            <a:r>
              <a:rPr lang="en-US" sz="2400" i="1" dirty="0" smtClean="0">
                <a:latin typeface="Apple Casual"/>
                <a:cs typeface="Apple Casual"/>
              </a:rPr>
              <a:t>	2.  </a:t>
            </a:r>
          </a:p>
          <a:p>
            <a:endParaRPr lang="en-US" sz="2400" i="1" dirty="0" smtClean="0">
              <a:latin typeface="Apple Casual"/>
              <a:cs typeface="Apple Casual"/>
            </a:endParaRPr>
          </a:p>
          <a:p>
            <a:r>
              <a:rPr lang="en-US" sz="2400" i="1" dirty="0" smtClean="0">
                <a:latin typeface="Apple Casual"/>
                <a:cs typeface="Apple Casual"/>
              </a:rPr>
              <a:t>	3.  </a:t>
            </a:r>
          </a:p>
          <a:p>
            <a:endParaRPr lang="en-US" sz="2400" i="1" dirty="0" smtClean="0">
              <a:latin typeface="Apple Casual"/>
              <a:cs typeface="Apple Casual"/>
            </a:endParaRPr>
          </a:p>
          <a:p>
            <a:r>
              <a:rPr lang="en-US" sz="2400" i="1" dirty="0" smtClean="0">
                <a:latin typeface="Apple Casual"/>
                <a:cs typeface="Apple Casual"/>
              </a:rPr>
              <a:t>		</a:t>
            </a:r>
            <a:endParaRPr lang="en-US" sz="1800" i="1" dirty="0" smtClean="0">
              <a:latin typeface="Apple Casual"/>
              <a:cs typeface="Apple Casu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2971800"/>
            <a:ext cx="1919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Apple Casual"/>
                <a:cs typeface="Apple Casual"/>
              </a:rPr>
              <a:t>Cell Theory: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 l="34384" t="14286" r="34384" b="25714"/>
          <a:stretch>
            <a:fillRect/>
          </a:stretch>
        </p:blipFill>
        <p:spPr bwMode="auto">
          <a:xfrm>
            <a:off x="4419600" y="685800"/>
            <a:ext cx="797361" cy="1152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 t="14286" r="76504" b="21429"/>
          <a:stretch>
            <a:fillRect/>
          </a:stretch>
        </p:blipFill>
        <p:spPr bwMode="auto">
          <a:xfrm>
            <a:off x="2209800" y="685800"/>
            <a:ext cx="599854" cy="1234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Straight Arrow Connector 13"/>
          <p:cNvCxnSpPr/>
          <p:nvPr/>
        </p:nvCxnSpPr>
        <p:spPr bwMode="auto">
          <a:xfrm>
            <a:off x="2971800" y="1295400"/>
            <a:ext cx="12192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219200" y="1777424"/>
            <a:ext cx="243518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Zaccharias</a:t>
            </a:r>
            <a:r>
              <a:rPr lang="en-US" dirty="0" smtClean="0"/>
              <a:t> &amp; Hans Janssen</a:t>
            </a:r>
          </a:p>
          <a:p>
            <a:pPr algn="ctr"/>
            <a:r>
              <a:rPr lang="en-US" dirty="0" smtClean="0"/>
              <a:t>1590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86200" y="1828800"/>
            <a:ext cx="21446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Leeuwenhoek &amp; Hooke</a:t>
            </a:r>
          </a:p>
          <a:p>
            <a:pPr algn="ctr"/>
            <a:r>
              <a:rPr lang="en-US" dirty="0" smtClean="0"/>
              <a:t>mid-late 1600s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362200" y="2895600"/>
            <a:ext cx="2052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Schwann &amp; </a:t>
            </a:r>
            <a:r>
              <a:rPr lang="en-US" i="1" dirty="0" err="1" smtClean="0"/>
              <a:t>Schleiden</a:t>
            </a:r>
            <a:endParaRPr lang="en-US" i="1" dirty="0" smtClean="0"/>
          </a:p>
          <a:p>
            <a:pPr algn="ctr"/>
            <a:r>
              <a:rPr lang="en-US" i="1" dirty="0" smtClean="0"/>
              <a:t>1838</a:t>
            </a:r>
            <a:endParaRPr lang="en-US" i="1" dirty="0"/>
          </a:p>
        </p:txBody>
      </p:sp>
      <p:sp>
        <p:nvSpPr>
          <p:cNvPr id="19" name="Rectangle 18"/>
          <p:cNvSpPr/>
          <p:nvPr/>
        </p:nvSpPr>
        <p:spPr>
          <a:xfrm>
            <a:off x="990600" y="6096000"/>
            <a:ext cx="74676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latin typeface="Apple Casual"/>
                <a:cs typeface="Apple Casual"/>
              </a:rPr>
              <a:t>Synthetic biology – basic components of a cell?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362659" y="152400"/>
            <a:ext cx="6296808" cy="396876"/>
            <a:chOff x="1521" y="30"/>
            <a:chExt cx="2749" cy="250"/>
          </a:xfrm>
        </p:grpSpPr>
        <p:sp>
          <p:nvSpPr>
            <p:cNvPr id="40" name="Rectangle 13"/>
            <p:cNvSpPr>
              <a:spLocks noChangeArrowheads="1"/>
            </p:cNvSpPr>
            <p:nvPr/>
          </p:nvSpPr>
          <p:spPr bwMode="auto">
            <a:xfrm>
              <a:off x="1521" y="30"/>
              <a:ext cx="130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Intro to Biotechnology</a:t>
              </a:r>
            </a:p>
          </p:txBody>
        </p:sp>
        <p:sp>
          <p:nvSpPr>
            <p:cNvPr id="41" name="Rectangle 14"/>
            <p:cNvSpPr>
              <a:spLocks noChangeArrowheads="1"/>
            </p:cNvSpPr>
            <p:nvPr/>
          </p:nvSpPr>
          <p:spPr bwMode="auto">
            <a:xfrm>
              <a:off x="3838" y="30"/>
              <a:ext cx="43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Lect.</a:t>
              </a:r>
              <a:r>
                <a:rPr lang="en-US" sz="1600" b="1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 2</a:t>
              </a:r>
              <a:endParaRPr lang="en-US" sz="16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"/>
          <a:srcRect t="5714" b="14286"/>
          <a:stretch>
            <a:fillRect/>
          </a:stretch>
        </p:blipFill>
        <p:spPr bwMode="auto">
          <a:xfrm>
            <a:off x="331787" y="1219200"/>
            <a:ext cx="8507413" cy="511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14287" y="2251075"/>
            <a:ext cx="1504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Arial" pitchFamily="-65" charset="0"/>
              </a:rPr>
              <a:t>Nucleoplasm</a:t>
            </a:r>
          </a:p>
        </p:txBody>
      </p:sp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2889250" y="1822450"/>
            <a:ext cx="191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" pitchFamily="-65" charset="0"/>
              </a:rPr>
              <a:t>Outer membrane</a:t>
            </a:r>
          </a:p>
        </p:txBody>
      </p:sp>
      <p:sp>
        <p:nvSpPr>
          <p:cNvPr id="45" name="Rectangle 6"/>
          <p:cNvSpPr>
            <a:spLocks noChangeArrowheads="1"/>
          </p:cNvSpPr>
          <p:nvPr/>
        </p:nvSpPr>
        <p:spPr bwMode="auto">
          <a:xfrm>
            <a:off x="3443287" y="2206625"/>
            <a:ext cx="1860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" pitchFamily="-65" charset="0"/>
              </a:rPr>
              <a:t>Inner membrane</a:t>
            </a:r>
          </a:p>
        </p:txBody>
      </p:sp>
      <p:sp>
        <p:nvSpPr>
          <p:cNvPr id="46" name="Line 7"/>
          <p:cNvSpPr>
            <a:spLocks noChangeShapeType="1"/>
          </p:cNvSpPr>
          <p:nvPr/>
        </p:nvSpPr>
        <p:spPr bwMode="auto">
          <a:xfrm flipH="1" flipV="1">
            <a:off x="698500" y="2578100"/>
            <a:ext cx="650875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29783" dir="3885598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8"/>
          <p:cNvSpPr>
            <a:spLocks noChangeShapeType="1"/>
          </p:cNvSpPr>
          <p:nvPr/>
        </p:nvSpPr>
        <p:spPr bwMode="auto">
          <a:xfrm flipV="1">
            <a:off x="2576512" y="2100262"/>
            <a:ext cx="430213" cy="898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29783" dir="3885598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9"/>
          <p:cNvSpPr>
            <a:spLocks noChangeShapeType="1"/>
          </p:cNvSpPr>
          <p:nvPr/>
        </p:nvSpPr>
        <p:spPr bwMode="auto">
          <a:xfrm flipV="1">
            <a:off x="2687637" y="2465387"/>
            <a:ext cx="847725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Text Box 10"/>
          <p:cNvSpPr txBox="1">
            <a:spLocks noChangeArrowheads="1"/>
          </p:cNvSpPr>
          <p:nvPr/>
        </p:nvSpPr>
        <p:spPr bwMode="auto">
          <a:xfrm>
            <a:off x="3884612" y="2932112"/>
            <a:ext cx="118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" pitchFamily="-65" charset="0"/>
              </a:rPr>
              <a:t>Nucleolus</a:t>
            </a:r>
          </a:p>
        </p:txBody>
      </p:sp>
      <p:sp>
        <p:nvSpPr>
          <p:cNvPr id="50" name="Rectangle 11"/>
          <p:cNvSpPr>
            <a:spLocks noChangeArrowheads="1"/>
          </p:cNvSpPr>
          <p:nvPr/>
        </p:nvSpPr>
        <p:spPr bwMode="auto">
          <a:xfrm>
            <a:off x="3884612" y="5383212"/>
            <a:ext cx="97155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latin typeface="Arial" pitchFamily="-65" charset="0"/>
              </a:rPr>
              <a:t>Nuclear</a:t>
            </a:r>
          </a:p>
          <a:p>
            <a:pPr>
              <a:lnSpc>
                <a:spcPct val="80000"/>
              </a:lnSpc>
            </a:pPr>
            <a:r>
              <a:rPr lang="en-US" sz="1800">
                <a:latin typeface="Arial" pitchFamily="-65" charset="0"/>
              </a:rPr>
              <a:t>pore</a:t>
            </a:r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3884612" y="4687887"/>
            <a:ext cx="111125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latin typeface="Arial" pitchFamily="-65" charset="0"/>
              </a:rPr>
              <a:t>Nuclear</a:t>
            </a:r>
          </a:p>
          <a:p>
            <a:pPr>
              <a:lnSpc>
                <a:spcPct val="80000"/>
              </a:lnSpc>
            </a:pPr>
            <a:r>
              <a:rPr lang="en-US" sz="1800">
                <a:latin typeface="Arial" pitchFamily="-65" charset="0"/>
              </a:rPr>
              <a:t>envelope</a:t>
            </a:r>
          </a:p>
        </p:txBody>
      </p:sp>
      <p:sp>
        <p:nvSpPr>
          <p:cNvPr id="52" name="Rectangle 13"/>
          <p:cNvSpPr>
            <a:spLocks noChangeArrowheads="1"/>
          </p:cNvSpPr>
          <p:nvPr/>
        </p:nvSpPr>
        <p:spPr bwMode="auto">
          <a:xfrm>
            <a:off x="3884612" y="3994150"/>
            <a:ext cx="97155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latin typeface="Arial" pitchFamily="-65" charset="0"/>
              </a:rPr>
              <a:t>Nuclear</a:t>
            </a:r>
          </a:p>
          <a:p>
            <a:pPr>
              <a:lnSpc>
                <a:spcPct val="80000"/>
              </a:lnSpc>
            </a:pPr>
            <a:r>
              <a:rPr lang="en-US" sz="1800" dirty="0">
                <a:latin typeface="Arial" pitchFamily="-65" charset="0"/>
              </a:rPr>
              <a:t>lamina</a:t>
            </a:r>
          </a:p>
        </p:txBody>
      </p:sp>
      <p:sp>
        <p:nvSpPr>
          <p:cNvPr id="54" name="Line 15"/>
          <p:cNvSpPr>
            <a:spLocks noChangeShapeType="1"/>
          </p:cNvSpPr>
          <p:nvPr/>
        </p:nvSpPr>
        <p:spPr bwMode="auto">
          <a:xfrm flipV="1">
            <a:off x="2111375" y="3125787"/>
            <a:ext cx="1830387" cy="4968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16"/>
          <p:cNvSpPr>
            <a:spLocks noChangeShapeType="1"/>
          </p:cNvSpPr>
          <p:nvPr/>
        </p:nvSpPr>
        <p:spPr bwMode="auto">
          <a:xfrm flipH="1" flipV="1">
            <a:off x="5062537" y="3125787"/>
            <a:ext cx="1603375" cy="7016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17"/>
          <p:cNvSpPr>
            <a:spLocks noChangeShapeType="1"/>
          </p:cNvSpPr>
          <p:nvPr/>
        </p:nvSpPr>
        <p:spPr bwMode="auto">
          <a:xfrm flipH="1" flipV="1">
            <a:off x="5075237" y="3643312"/>
            <a:ext cx="1004888" cy="374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18"/>
          <p:cNvSpPr>
            <a:spLocks noChangeShapeType="1"/>
          </p:cNvSpPr>
          <p:nvPr/>
        </p:nvSpPr>
        <p:spPr bwMode="auto">
          <a:xfrm flipV="1">
            <a:off x="2381250" y="3643312"/>
            <a:ext cx="1543050" cy="1698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19"/>
          <p:cNvSpPr>
            <a:spLocks noChangeShapeType="1"/>
          </p:cNvSpPr>
          <p:nvPr/>
        </p:nvSpPr>
        <p:spPr bwMode="auto">
          <a:xfrm>
            <a:off x="2697162" y="3989387"/>
            <a:ext cx="1239838" cy="149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20"/>
          <p:cNvSpPr>
            <a:spLocks noChangeShapeType="1"/>
          </p:cNvSpPr>
          <p:nvPr/>
        </p:nvSpPr>
        <p:spPr bwMode="auto">
          <a:xfrm>
            <a:off x="2603500" y="4141787"/>
            <a:ext cx="1347787" cy="681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21"/>
          <p:cNvSpPr>
            <a:spLocks noChangeShapeType="1"/>
          </p:cNvSpPr>
          <p:nvPr/>
        </p:nvSpPr>
        <p:spPr bwMode="auto">
          <a:xfrm flipH="1" flipV="1">
            <a:off x="4832350" y="4852987"/>
            <a:ext cx="1012825" cy="238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22"/>
          <p:cNvSpPr>
            <a:spLocks noChangeShapeType="1"/>
          </p:cNvSpPr>
          <p:nvPr/>
        </p:nvSpPr>
        <p:spPr bwMode="auto">
          <a:xfrm flipH="1">
            <a:off x="4819650" y="5176837"/>
            <a:ext cx="1389062" cy="377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23"/>
          <p:cNvSpPr>
            <a:spLocks noChangeShapeType="1"/>
          </p:cNvSpPr>
          <p:nvPr/>
        </p:nvSpPr>
        <p:spPr bwMode="auto">
          <a:xfrm>
            <a:off x="2436812" y="4321175"/>
            <a:ext cx="1470025" cy="1222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29783" dir="3885598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066800" y="533400"/>
            <a:ext cx="457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Apple Casual"/>
                <a:cs typeface="Apple Casual"/>
              </a:rPr>
              <a:t> Eukaryotic cells – similarities</a:t>
            </a:r>
          </a:p>
          <a:p>
            <a:pPr algn="ctr"/>
            <a:r>
              <a:rPr lang="en-US" sz="2000" i="1" dirty="0" smtClean="0">
                <a:latin typeface="Apple Casual"/>
                <a:cs typeface="Apple Casual"/>
              </a:rPr>
              <a:t>1. Nucleus</a:t>
            </a:r>
          </a:p>
        </p:txBody>
      </p:sp>
      <p:pic>
        <p:nvPicPr>
          <p:cNvPr id="27" name="Picture 4" descr="Life8e-Fig-04-08-2RL"/>
          <p:cNvPicPr>
            <a:picLocks noChangeAspect="1" noChangeArrowheads="1"/>
          </p:cNvPicPr>
          <p:nvPr/>
        </p:nvPicPr>
        <p:blipFill>
          <a:blip r:embed="rId3"/>
          <a:srcRect l="21490" r="30086" b="45714"/>
          <a:stretch>
            <a:fillRect/>
          </a:stretch>
        </p:blipFill>
        <p:spPr bwMode="auto">
          <a:xfrm>
            <a:off x="6214255" y="658377"/>
            <a:ext cx="2472545" cy="208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2362659" y="152400"/>
            <a:ext cx="6296808" cy="396876"/>
            <a:chOff x="1521" y="30"/>
            <a:chExt cx="2749" cy="250"/>
          </a:xfrm>
        </p:grpSpPr>
        <p:sp>
          <p:nvSpPr>
            <p:cNvPr id="4" name="Rectangle 13"/>
            <p:cNvSpPr>
              <a:spLocks noChangeArrowheads="1"/>
            </p:cNvSpPr>
            <p:nvPr/>
          </p:nvSpPr>
          <p:spPr bwMode="auto">
            <a:xfrm>
              <a:off x="1521" y="30"/>
              <a:ext cx="130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Intro to Biotechnology</a:t>
              </a:r>
            </a:p>
          </p:txBody>
        </p:sp>
        <p:sp>
          <p:nvSpPr>
            <p:cNvPr id="5" name="Rectangle 14"/>
            <p:cNvSpPr>
              <a:spLocks noChangeArrowheads="1"/>
            </p:cNvSpPr>
            <p:nvPr/>
          </p:nvSpPr>
          <p:spPr bwMode="auto">
            <a:xfrm>
              <a:off x="3838" y="30"/>
              <a:ext cx="43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Lect.</a:t>
              </a:r>
              <a:r>
                <a:rPr lang="en-US" sz="1600" b="1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 2</a:t>
              </a:r>
              <a:endParaRPr lang="en-US" sz="16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 b="17143"/>
          <a:stretch>
            <a:fillRect/>
          </a:stretch>
        </p:blipFill>
        <p:spPr bwMode="auto">
          <a:xfrm>
            <a:off x="304800" y="1273175"/>
            <a:ext cx="8520113" cy="5302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7456488" y="4806950"/>
            <a:ext cx="14557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 pitchFamily="-65" charset="0"/>
              </a:rPr>
              <a:t>Ribosomes</a:t>
            </a: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5965825" y="2541587"/>
            <a:ext cx="11033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 pitchFamily="-65" charset="0"/>
              </a:rPr>
              <a:t>Nucleus</a:t>
            </a: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685800" y="6384925"/>
            <a:ext cx="960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itchFamily="-65" charset="0"/>
              </a:rPr>
              <a:t>Lumen</a:t>
            </a:r>
          </a:p>
        </p:txBody>
      </p:sp>
      <p:sp>
        <p:nvSpPr>
          <p:cNvPr id="21" name="Line 10"/>
          <p:cNvSpPr>
            <a:spLocks noChangeShapeType="1"/>
          </p:cNvSpPr>
          <p:nvPr/>
        </p:nvSpPr>
        <p:spPr bwMode="auto">
          <a:xfrm flipV="1">
            <a:off x="1143000" y="4403724"/>
            <a:ext cx="808038" cy="199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1"/>
          <p:cNvSpPr>
            <a:spLocks noChangeShapeType="1"/>
          </p:cNvSpPr>
          <p:nvPr/>
        </p:nvSpPr>
        <p:spPr bwMode="auto">
          <a:xfrm flipH="1" flipV="1">
            <a:off x="6548438" y="5010150"/>
            <a:ext cx="719137" cy="3730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 flipH="1">
            <a:off x="6421438" y="5372100"/>
            <a:ext cx="841375" cy="44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 flipH="1" flipV="1">
            <a:off x="7545388" y="4424362"/>
            <a:ext cx="522287" cy="479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 flipH="1" flipV="1">
            <a:off x="7943850" y="4232275"/>
            <a:ext cx="112713" cy="660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dir="54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Text Box 15"/>
          <p:cNvSpPr txBox="1">
            <a:spLocks noChangeArrowheads="1"/>
          </p:cNvSpPr>
          <p:nvPr/>
        </p:nvSpPr>
        <p:spPr bwMode="auto">
          <a:xfrm>
            <a:off x="2733675" y="3014662"/>
            <a:ext cx="22415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 pitchFamily="-65" charset="0"/>
              </a:rPr>
              <a:t>Rough Endoplasmic</a:t>
            </a:r>
          </a:p>
          <a:p>
            <a:r>
              <a:rPr lang="en-US" sz="1600">
                <a:latin typeface="Arial" pitchFamily="-65" charset="0"/>
              </a:rPr>
              <a:t>Reticulum</a:t>
            </a:r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 flipH="1" flipV="1">
            <a:off x="4210050" y="3322637"/>
            <a:ext cx="617538" cy="117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7"/>
          <p:cNvSpPr>
            <a:spLocks noChangeShapeType="1"/>
          </p:cNvSpPr>
          <p:nvPr/>
        </p:nvSpPr>
        <p:spPr bwMode="auto">
          <a:xfrm flipH="1" flipV="1">
            <a:off x="2651125" y="2762250"/>
            <a:ext cx="223838" cy="298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2733675" y="5048250"/>
            <a:ext cx="21018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 pitchFamily="-65" charset="0"/>
              </a:rPr>
              <a:t>Smooth Endoplasmic</a:t>
            </a:r>
          </a:p>
          <a:p>
            <a:r>
              <a:rPr lang="en-US" sz="1600">
                <a:latin typeface="Arial" pitchFamily="-65" charset="0"/>
              </a:rPr>
              <a:t>Reticulum</a:t>
            </a:r>
          </a:p>
        </p:txBody>
      </p:sp>
      <p:sp>
        <p:nvSpPr>
          <p:cNvPr id="30" name="Line 19"/>
          <p:cNvSpPr>
            <a:spLocks noChangeShapeType="1"/>
          </p:cNvSpPr>
          <p:nvPr/>
        </p:nvSpPr>
        <p:spPr bwMode="auto">
          <a:xfrm flipH="1" flipV="1">
            <a:off x="4203700" y="5335587"/>
            <a:ext cx="788988" cy="96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0"/>
          <p:cNvSpPr>
            <a:spLocks noChangeShapeType="1"/>
          </p:cNvSpPr>
          <p:nvPr/>
        </p:nvSpPr>
        <p:spPr bwMode="auto">
          <a:xfrm flipH="1">
            <a:off x="2649538" y="5611812"/>
            <a:ext cx="40640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90600" y="587514"/>
            <a:ext cx="548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Apple Casual"/>
                <a:cs typeface="Apple Casual"/>
              </a:rPr>
              <a:t> Eukaryotic cells – similarities</a:t>
            </a:r>
          </a:p>
          <a:p>
            <a:pPr algn="ctr"/>
            <a:r>
              <a:rPr lang="en-US" sz="2000" i="1" dirty="0" smtClean="0">
                <a:latin typeface="Apple Casual"/>
                <a:cs typeface="Apple Casual"/>
              </a:rPr>
              <a:t>1. Endoplasmic reticulum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29200" y="1371600"/>
            <a:ext cx="3638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400" i="1" dirty="0" smtClean="0"/>
              <a:t>a. 	 </a:t>
            </a:r>
          </a:p>
          <a:p>
            <a:pPr marL="342900" indent="-342900">
              <a:buFontTx/>
              <a:buAutoNum type="alphaLcPeriod"/>
            </a:pPr>
            <a:r>
              <a:rPr lang="en-US" sz="1400" i="1" dirty="0" smtClean="0"/>
              <a:t> </a:t>
            </a:r>
          </a:p>
          <a:p>
            <a:pPr marL="342900" indent="-342900">
              <a:buAutoNum type="alphaLcPeriod"/>
            </a:pPr>
            <a:r>
              <a:rPr lang="en-US" sz="1400" i="1" dirty="0" smtClean="0"/>
              <a:t> 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362659" y="152400"/>
            <a:ext cx="6296808" cy="396876"/>
            <a:chOff x="1521" y="30"/>
            <a:chExt cx="2749" cy="250"/>
          </a:xfrm>
        </p:grpSpPr>
        <p:sp>
          <p:nvSpPr>
            <p:cNvPr id="4" name="Rectangle 13"/>
            <p:cNvSpPr>
              <a:spLocks noChangeArrowheads="1"/>
            </p:cNvSpPr>
            <p:nvPr/>
          </p:nvSpPr>
          <p:spPr bwMode="auto">
            <a:xfrm>
              <a:off x="1521" y="30"/>
              <a:ext cx="130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Intro to Biotechnology</a:t>
              </a:r>
            </a:p>
          </p:txBody>
        </p:sp>
        <p:sp>
          <p:nvSpPr>
            <p:cNvPr id="5" name="Rectangle 14"/>
            <p:cNvSpPr>
              <a:spLocks noChangeArrowheads="1"/>
            </p:cNvSpPr>
            <p:nvPr/>
          </p:nvSpPr>
          <p:spPr bwMode="auto">
            <a:xfrm>
              <a:off x="3838" y="30"/>
              <a:ext cx="43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Lect.</a:t>
              </a:r>
              <a:r>
                <a:rPr lang="en-US" sz="1600" b="1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 2</a:t>
              </a:r>
              <a:endParaRPr lang="en-US" sz="16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/>
          <a:srcRect b="9981"/>
          <a:stretch>
            <a:fillRect/>
          </a:stretch>
        </p:blipFill>
        <p:spPr bwMode="auto">
          <a:xfrm>
            <a:off x="317500" y="809625"/>
            <a:ext cx="8507413" cy="577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1905000" y="1676400"/>
            <a:ext cx="10186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" pitchFamily="-65" charset="0"/>
              </a:rPr>
              <a:t>Nucleus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3254375" y="4154488"/>
            <a:ext cx="7810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>
                <a:latin typeface="Arial" pitchFamily="-65" charset="0"/>
              </a:rPr>
              <a:t>medial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pitchFamily="-65" charset="0"/>
              </a:rPr>
              <a:t>region</a:t>
            </a: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4384675" y="3063875"/>
            <a:ext cx="747713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i="1">
                <a:latin typeface="Arial" pitchFamily="-65" charset="0"/>
              </a:rPr>
              <a:t>cis</a:t>
            </a:r>
            <a:endParaRPr lang="en-US" sz="1600">
              <a:latin typeface="Arial" pitchFamily="-65" charset="0"/>
            </a:endParaRPr>
          </a:p>
          <a:p>
            <a:pPr>
              <a:lnSpc>
                <a:spcPct val="80000"/>
              </a:lnSpc>
            </a:pPr>
            <a:r>
              <a:rPr lang="en-US" sz="1600">
                <a:latin typeface="Arial" pitchFamily="-65" charset="0"/>
              </a:rPr>
              <a:t>region</a:t>
            </a: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3019425" y="6232525"/>
            <a:ext cx="2314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 pitchFamily="-65" charset="0"/>
              </a:rPr>
              <a:t>Plasma membrane</a:t>
            </a:r>
          </a:p>
        </p:txBody>
      </p:sp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5592763" y="4116388"/>
            <a:ext cx="747712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2700" dir="5400000" algn="ctr" rotWithShape="0">
              <a:schemeClr val="bg1">
                <a:alpha val="74998"/>
              </a:scheme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i="1">
                <a:latin typeface="Arial" pitchFamily="-65" charset="0"/>
              </a:rPr>
              <a:t>trans</a:t>
            </a:r>
            <a:endParaRPr lang="en-US" sz="1600">
              <a:latin typeface="Arial" pitchFamily="-65" charset="0"/>
            </a:endParaRPr>
          </a:p>
          <a:p>
            <a:pPr>
              <a:lnSpc>
                <a:spcPct val="80000"/>
              </a:lnSpc>
            </a:pPr>
            <a:r>
              <a:rPr lang="en-US" sz="1600">
                <a:latin typeface="Arial" pitchFamily="-65" charset="0"/>
              </a:rPr>
              <a:t>region</a:t>
            </a:r>
          </a:p>
        </p:txBody>
      </p:sp>
      <p:sp>
        <p:nvSpPr>
          <p:cNvPr id="33" name="AutoShape 15"/>
          <p:cNvSpPr>
            <a:spLocks/>
          </p:cNvSpPr>
          <p:nvPr/>
        </p:nvSpPr>
        <p:spPr bwMode="auto">
          <a:xfrm rot="19261188">
            <a:off x="3957638" y="3762375"/>
            <a:ext cx="187325" cy="917575"/>
          </a:xfrm>
          <a:prstGeom prst="leftBrace">
            <a:avLst>
              <a:gd name="adj1" fmla="val 40819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16"/>
          <p:cNvSpPr txBox="1">
            <a:spLocks noChangeArrowheads="1"/>
          </p:cNvSpPr>
          <p:nvPr/>
        </p:nvSpPr>
        <p:spPr bwMode="auto">
          <a:xfrm>
            <a:off x="1143000" y="1905000"/>
            <a:ext cx="540958" cy="34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Arial" pitchFamily="-65" charset="0"/>
              </a:rPr>
              <a:t>ER</a:t>
            </a:r>
            <a:endParaRPr lang="en-US" sz="2000" dirty="0">
              <a:latin typeface="Arial" pitchFamily="-65" charset="0"/>
            </a:endParaRPr>
          </a:p>
        </p:txBody>
      </p:sp>
      <p:sp>
        <p:nvSpPr>
          <p:cNvPr id="37" name="Line 19"/>
          <p:cNvSpPr>
            <a:spLocks noChangeShapeType="1"/>
          </p:cNvSpPr>
          <p:nvPr/>
        </p:nvSpPr>
        <p:spPr bwMode="auto">
          <a:xfrm>
            <a:off x="1454150" y="2230438"/>
            <a:ext cx="609600" cy="4937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/>
          </a:ln>
          <a:effectLst>
            <a:outerShdw blurRad="63500" dist="12700" dir="54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20"/>
          <p:cNvSpPr>
            <a:spLocks noChangeShapeType="1"/>
          </p:cNvSpPr>
          <p:nvPr/>
        </p:nvSpPr>
        <p:spPr bwMode="auto">
          <a:xfrm flipV="1">
            <a:off x="4560888" y="5207000"/>
            <a:ext cx="550862" cy="539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dir="54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21"/>
          <p:cNvSpPr>
            <a:spLocks noChangeShapeType="1"/>
          </p:cNvSpPr>
          <p:nvPr/>
        </p:nvSpPr>
        <p:spPr bwMode="auto">
          <a:xfrm flipV="1">
            <a:off x="4535488" y="5683250"/>
            <a:ext cx="828675" cy="628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dir="54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Text Box 16"/>
          <p:cNvSpPr txBox="1">
            <a:spLocks noChangeArrowheads="1"/>
          </p:cNvSpPr>
          <p:nvPr/>
        </p:nvSpPr>
        <p:spPr bwMode="auto">
          <a:xfrm>
            <a:off x="6248400" y="2667000"/>
            <a:ext cx="2066692" cy="34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Arial" pitchFamily="-65" charset="0"/>
              </a:rPr>
              <a:t>Golgi  apparatus</a:t>
            </a:r>
            <a:endParaRPr lang="en-US" sz="2000" dirty="0">
              <a:latin typeface="Arial" pitchFamily="-65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81801" y="2995136"/>
            <a:ext cx="236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en-US" sz="1400" i="1" dirty="0" smtClean="0"/>
              <a:t> </a:t>
            </a:r>
          </a:p>
          <a:p>
            <a:pPr marL="342900" indent="-342900">
              <a:buAutoNum type="alphaLcPeriod"/>
            </a:pPr>
            <a:r>
              <a:rPr lang="en-US" sz="1400" i="1" dirty="0" smtClean="0"/>
              <a:t> </a:t>
            </a:r>
          </a:p>
          <a:p>
            <a:pPr marL="342900" indent="-342900"/>
            <a:endParaRPr lang="en-US" sz="1400" i="1" dirty="0"/>
          </a:p>
        </p:txBody>
      </p:sp>
      <p:sp>
        <p:nvSpPr>
          <p:cNvPr id="43" name="Rectangle 42"/>
          <p:cNvSpPr/>
          <p:nvPr/>
        </p:nvSpPr>
        <p:spPr>
          <a:xfrm>
            <a:off x="228600" y="533400"/>
            <a:ext cx="548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Apple Casual"/>
                <a:cs typeface="Apple Casual"/>
              </a:rPr>
              <a:t> Eukaryotic cells – similarities</a:t>
            </a:r>
          </a:p>
          <a:p>
            <a:pPr algn="ctr"/>
            <a:r>
              <a:rPr lang="en-US" sz="2000" i="1" dirty="0" smtClean="0">
                <a:latin typeface="Apple Casual"/>
                <a:cs typeface="Apple Casual"/>
              </a:rPr>
              <a:t>2. Golgi apparatus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12"/>
          <p:cNvGrpSpPr>
            <a:grpSpLocks/>
          </p:cNvGrpSpPr>
          <p:nvPr/>
        </p:nvGrpSpPr>
        <p:grpSpPr bwMode="auto">
          <a:xfrm>
            <a:off x="2362659" y="76200"/>
            <a:ext cx="6296808" cy="412751"/>
            <a:chOff x="1521" y="-18"/>
            <a:chExt cx="2749" cy="260"/>
          </a:xfrm>
        </p:grpSpPr>
        <p:sp>
          <p:nvSpPr>
            <p:cNvPr id="40" name="Rectangle 13"/>
            <p:cNvSpPr>
              <a:spLocks noChangeArrowheads="1"/>
            </p:cNvSpPr>
            <p:nvPr/>
          </p:nvSpPr>
          <p:spPr bwMode="auto">
            <a:xfrm>
              <a:off x="1521" y="-18"/>
              <a:ext cx="130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Intro to Biotechnology</a:t>
              </a:r>
            </a:p>
          </p:txBody>
        </p:sp>
        <p:sp>
          <p:nvSpPr>
            <p:cNvPr id="41" name="Rectangle 14"/>
            <p:cNvSpPr>
              <a:spLocks noChangeArrowheads="1"/>
            </p:cNvSpPr>
            <p:nvPr/>
          </p:nvSpPr>
          <p:spPr bwMode="auto">
            <a:xfrm>
              <a:off x="3838" y="30"/>
              <a:ext cx="43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Lect.</a:t>
              </a:r>
              <a:r>
                <a:rPr lang="en-US" sz="1600" b="1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 2</a:t>
              </a:r>
              <a:endParaRPr lang="en-US" sz="16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/>
          <a:srcRect t="11429" b="14286"/>
          <a:stretch>
            <a:fillRect/>
          </a:stretch>
        </p:blipFill>
        <p:spPr bwMode="auto">
          <a:xfrm>
            <a:off x="317500" y="1113910"/>
            <a:ext cx="8524875" cy="475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Rectangle 11"/>
          <p:cNvSpPr>
            <a:spLocks noChangeArrowheads="1"/>
          </p:cNvSpPr>
          <p:nvPr/>
        </p:nvSpPr>
        <p:spPr bwMode="auto">
          <a:xfrm>
            <a:off x="8077200" y="1917976"/>
            <a:ext cx="1042811" cy="4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latin typeface="Arial" pitchFamily="-65" charset="0"/>
              </a:rPr>
              <a:t>Plasma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Arial" pitchFamily="-65" charset="0"/>
              </a:rPr>
              <a:t>membrane</a:t>
            </a:r>
          </a:p>
        </p:txBody>
      </p:sp>
      <p:sp>
        <p:nvSpPr>
          <p:cNvPr id="51" name="Line 14"/>
          <p:cNvSpPr>
            <a:spLocks noChangeShapeType="1"/>
          </p:cNvSpPr>
          <p:nvPr/>
        </p:nvSpPr>
        <p:spPr bwMode="auto">
          <a:xfrm flipH="1">
            <a:off x="7467600" y="2265363"/>
            <a:ext cx="642938" cy="3159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7961" dir="81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Text Box 15"/>
          <p:cNvSpPr txBox="1">
            <a:spLocks noChangeArrowheads="1"/>
          </p:cNvSpPr>
          <p:nvPr/>
        </p:nvSpPr>
        <p:spPr bwMode="auto">
          <a:xfrm>
            <a:off x="727075" y="4400550"/>
            <a:ext cx="1890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 pitchFamily="-65" charset="0"/>
              </a:rPr>
              <a:t>Actin monomer</a:t>
            </a:r>
          </a:p>
        </p:txBody>
      </p:sp>
      <p:sp>
        <p:nvSpPr>
          <p:cNvPr id="53" name="Text Box 16"/>
          <p:cNvSpPr txBox="1">
            <a:spLocks noChangeArrowheads="1"/>
          </p:cNvSpPr>
          <p:nvPr/>
        </p:nvSpPr>
        <p:spPr bwMode="auto">
          <a:xfrm>
            <a:off x="5180013" y="5422900"/>
            <a:ext cx="1019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>
                <a:latin typeface="Arial" pitchFamily="-65" charset="0"/>
              </a:rPr>
              <a:t>Tubulin</a:t>
            </a:r>
          </a:p>
          <a:p>
            <a:pPr algn="ctr">
              <a:lnSpc>
                <a:spcPct val="80000"/>
              </a:lnSpc>
            </a:pPr>
            <a:r>
              <a:rPr lang="en-US" sz="2000">
                <a:latin typeface="Arial" pitchFamily="-65" charset="0"/>
              </a:rPr>
              <a:t>dimer</a:t>
            </a:r>
            <a:endParaRPr lang="en-US" sz="2000"/>
          </a:p>
        </p:txBody>
      </p:sp>
      <p:sp>
        <p:nvSpPr>
          <p:cNvPr id="54" name="Rectangle 17"/>
          <p:cNvSpPr>
            <a:spLocks noChangeArrowheads="1"/>
          </p:cNvSpPr>
          <p:nvPr/>
        </p:nvSpPr>
        <p:spPr bwMode="auto">
          <a:xfrm>
            <a:off x="6370638" y="5422900"/>
            <a:ext cx="12557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err="1">
                <a:latin typeface="Arial" pitchFamily="-65" charset="0"/>
                <a:sym typeface="Symbol" pitchFamily="-65" charset="2"/>
              </a:rPr>
              <a:t>-</a:t>
            </a:r>
            <a:r>
              <a:rPr lang="en-US" sz="2000" dirty="0" err="1">
                <a:latin typeface="Arial" pitchFamily="-65" charset="0"/>
              </a:rPr>
              <a:t>Tubulin</a:t>
            </a:r>
            <a:endParaRPr lang="en-US" sz="2000" dirty="0">
              <a:latin typeface="Arial" pitchFamily="-65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Arial" pitchFamily="-65" charset="0"/>
              </a:rPr>
              <a:t>monomer</a:t>
            </a: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7799388" y="5422900"/>
            <a:ext cx="12636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>
                <a:latin typeface="Arial" pitchFamily="-65" charset="0"/>
                <a:sym typeface="Symbol" pitchFamily="-65" charset="2"/>
              </a:rPr>
              <a:t>-</a:t>
            </a:r>
            <a:r>
              <a:rPr lang="en-US" sz="2000">
                <a:latin typeface="Arial" pitchFamily="-65" charset="0"/>
              </a:rPr>
              <a:t>Tubulin</a:t>
            </a:r>
          </a:p>
          <a:p>
            <a:pPr>
              <a:lnSpc>
                <a:spcPct val="80000"/>
              </a:lnSpc>
            </a:pPr>
            <a:r>
              <a:rPr lang="en-US" sz="2000">
                <a:latin typeface="Arial" pitchFamily="-65" charset="0"/>
              </a:rPr>
              <a:t>monomer</a:t>
            </a:r>
          </a:p>
        </p:txBody>
      </p:sp>
      <p:sp>
        <p:nvSpPr>
          <p:cNvPr id="56" name="Rectangle 19"/>
          <p:cNvSpPr>
            <a:spLocks noChangeArrowheads="1"/>
          </p:cNvSpPr>
          <p:nvPr/>
        </p:nvSpPr>
        <p:spPr bwMode="auto">
          <a:xfrm>
            <a:off x="3068638" y="4976813"/>
            <a:ext cx="1920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 pitchFamily="-65" charset="0"/>
              </a:rPr>
              <a:t>Fibrous subunit</a:t>
            </a:r>
          </a:p>
        </p:txBody>
      </p:sp>
      <p:sp>
        <p:nvSpPr>
          <p:cNvPr id="57" name="Line 20"/>
          <p:cNvSpPr>
            <a:spLocks noChangeShapeType="1"/>
          </p:cNvSpPr>
          <p:nvPr/>
        </p:nvSpPr>
        <p:spPr bwMode="auto">
          <a:xfrm flipH="1" flipV="1">
            <a:off x="7537450" y="4627563"/>
            <a:ext cx="420688" cy="8397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7961" dir="81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21"/>
          <p:cNvSpPr>
            <a:spLocks noChangeShapeType="1"/>
          </p:cNvSpPr>
          <p:nvPr/>
        </p:nvSpPr>
        <p:spPr bwMode="auto">
          <a:xfrm flipV="1">
            <a:off x="6923088" y="4641850"/>
            <a:ext cx="103187" cy="790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7961" dir="81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22"/>
          <p:cNvSpPr>
            <a:spLocks noChangeShapeType="1"/>
          </p:cNvSpPr>
          <p:nvPr/>
        </p:nvSpPr>
        <p:spPr bwMode="auto">
          <a:xfrm flipV="1">
            <a:off x="5861050" y="5294313"/>
            <a:ext cx="177800" cy="158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7961" dir="81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23"/>
          <p:cNvSpPr>
            <a:spLocks noChangeShapeType="1"/>
          </p:cNvSpPr>
          <p:nvPr/>
        </p:nvSpPr>
        <p:spPr bwMode="auto">
          <a:xfrm flipH="1" flipV="1">
            <a:off x="1157288" y="4081463"/>
            <a:ext cx="241300" cy="422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7961" dir="81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Box 25"/>
          <p:cNvSpPr txBox="1">
            <a:spLocks noChangeArrowheads="1"/>
          </p:cNvSpPr>
          <p:nvPr/>
        </p:nvSpPr>
        <p:spPr bwMode="auto">
          <a:xfrm>
            <a:off x="406400" y="3554413"/>
            <a:ext cx="5445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 pitchFamily="-65" charset="0"/>
              </a:rPr>
              <a:t>End</a:t>
            </a:r>
          </a:p>
        </p:txBody>
      </p:sp>
      <p:sp>
        <p:nvSpPr>
          <p:cNvPr id="62" name="Text Box 26"/>
          <p:cNvSpPr txBox="1">
            <a:spLocks noChangeArrowheads="1"/>
          </p:cNvSpPr>
          <p:nvPr/>
        </p:nvSpPr>
        <p:spPr bwMode="auto">
          <a:xfrm>
            <a:off x="2000250" y="3554413"/>
            <a:ext cx="5445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 pitchFamily="-65" charset="0"/>
              </a:rPr>
              <a:t>End</a:t>
            </a:r>
          </a:p>
        </p:txBody>
      </p:sp>
      <p:sp>
        <p:nvSpPr>
          <p:cNvPr id="63" name="Text Box 27"/>
          <p:cNvSpPr txBox="1">
            <a:spLocks noChangeArrowheads="1"/>
          </p:cNvSpPr>
          <p:nvPr/>
        </p:nvSpPr>
        <p:spPr bwMode="auto">
          <a:xfrm>
            <a:off x="5946775" y="3467100"/>
            <a:ext cx="5445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 pitchFamily="-65" charset="0"/>
              </a:rPr>
              <a:t>End</a:t>
            </a:r>
          </a:p>
        </p:txBody>
      </p:sp>
      <p:sp>
        <p:nvSpPr>
          <p:cNvPr id="64" name="Text Box 28"/>
          <p:cNvSpPr txBox="1">
            <a:spLocks noChangeArrowheads="1"/>
          </p:cNvSpPr>
          <p:nvPr/>
        </p:nvSpPr>
        <p:spPr bwMode="auto">
          <a:xfrm>
            <a:off x="7993063" y="3467100"/>
            <a:ext cx="544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 pitchFamily="-65" charset="0"/>
              </a:rPr>
              <a:t>End</a:t>
            </a:r>
          </a:p>
        </p:txBody>
      </p:sp>
      <p:sp>
        <p:nvSpPr>
          <p:cNvPr id="65" name="AutoShape 29"/>
          <p:cNvSpPr>
            <a:spLocks/>
          </p:cNvSpPr>
          <p:nvPr/>
        </p:nvSpPr>
        <p:spPr bwMode="auto">
          <a:xfrm rot="16200000">
            <a:off x="5933281" y="4958557"/>
            <a:ext cx="238125" cy="401638"/>
          </a:xfrm>
          <a:prstGeom prst="leftBrace">
            <a:avLst>
              <a:gd name="adj1" fmla="val 14056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2819400" y="2438400"/>
            <a:ext cx="1600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16200000" flipV="1">
            <a:off x="4495800" y="2514600"/>
            <a:ext cx="533400" cy="76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 rot="16200000" flipV="1">
            <a:off x="6286897" y="2476897"/>
            <a:ext cx="533400" cy="151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76200" y="457200"/>
            <a:ext cx="548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Apple Casual"/>
                <a:cs typeface="Apple Casual"/>
              </a:rPr>
              <a:t> Eukaryotic cells – similarities</a:t>
            </a:r>
          </a:p>
          <a:p>
            <a:pPr algn="ctr"/>
            <a:r>
              <a:rPr lang="en-US" sz="2000" i="1" dirty="0" smtClean="0">
                <a:latin typeface="Apple Casual"/>
                <a:cs typeface="Apple Casual"/>
              </a:rPr>
              <a:t>3. cytoskeleton</a:t>
            </a:r>
            <a:endParaRPr lang="en-US" sz="1400" i="1" dirty="0" smtClean="0">
              <a:latin typeface="Apple Casual"/>
              <a:cs typeface="Apple Casu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524000" y="1192649"/>
            <a:ext cx="2362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en-US" sz="1400" i="1" dirty="0" smtClean="0"/>
              <a:t> </a:t>
            </a:r>
          </a:p>
          <a:p>
            <a:pPr marL="342900" indent="-342900">
              <a:buAutoNum type="alphaLcPeriod"/>
            </a:pPr>
            <a:r>
              <a:rPr lang="en-US" sz="1400" i="1" dirty="0" smtClean="0"/>
              <a:t> </a:t>
            </a:r>
          </a:p>
          <a:p>
            <a:pPr marL="342900" indent="-342900">
              <a:buAutoNum type="alphaLcPeriod"/>
            </a:pPr>
            <a:r>
              <a:rPr lang="en-US" sz="1400" i="1" dirty="0" smtClean="0"/>
              <a:t> </a:t>
            </a:r>
          </a:p>
          <a:p>
            <a:pPr marL="342900" indent="-342900">
              <a:buAutoNum type="alphaLcPeriod"/>
            </a:pPr>
            <a:r>
              <a:rPr lang="en-US" sz="1400" i="1" dirty="0" smtClean="0"/>
              <a:t> </a:t>
            </a:r>
          </a:p>
          <a:p>
            <a:pPr marL="342900" indent="-342900">
              <a:buAutoNum type="alphaLcPeriod"/>
            </a:pPr>
            <a:r>
              <a:rPr lang="en-US" sz="1400" i="1" dirty="0" smtClean="0"/>
              <a:t> </a:t>
            </a:r>
          </a:p>
          <a:p>
            <a:pPr marL="342900" indent="-342900">
              <a:buAutoNum type="alphaLcPeriod"/>
            </a:pPr>
            <a:r>
              <a:rPr lang="en-US" sz="1400" i="1" dirty="0" smtClean="0"/>
              <a:t> </a:t>
            </a:r>
          </a:p>
          <a:p>
            <a:pPr marL="342900" indent="-342900"/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2"/>
          <p:cNvGrpSpPr>
            <a:grpSpLocks/>
          </p:cNvGrpSpPr>
          <p:nvPr/>
        </p:nvGrpSpPr>
        <p:grpSpPr bwMode="auto">
          <a:xfrm>
            <a:off x="2362659" y="152400"/>
            <a:ext cx="6296808" cy="396876"/>
            <a:chOff x="1521" y="30"/>
            <a:chExt cx="2749" cy="250"/>
          </a:xfrm>
        </p:grpSpPr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1521" y="30"/>
              <a:ext cx="130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Intro to Biotechnology</a:t>
              </a:r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3838" y="30"/>
              <a:ext cx="43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Lect.</a:t>
              </a:r>
              <a:r>
                <a:rPr lang="en-US" sz="1600" b="1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 2 </a:t>
              </a:r>
              <a:endParaRPr lang="en-US" sz="16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/>
          <a:srcRect b="5714"/>
          <a:stretch>
            <a:fillRect/>
          </a:stretch>
        </p:blipFill>
        <p:spPr bwMode="auto">
          <a:xfrm>
            <a:off x="914400" y="1447800"/>
            <a:ext cx="5106010" cy="362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914400" y="3657600"/>
            <a:ext cx="1497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itchFamily="-65" charset="0"/>
              </a:rPr>
              <a:t>Microtubule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6200" y="663714"/>
            <a:ext cx="548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Apple Casual"/>
                <a:cs typeface="Apple Casual"/>
              </a:rPr>
              <a:t> Eukaryotic cells – similarities</a:t>
            </a:r>
          </a:p>
          <a:p>
            <a:pPr algn="ctr"/>
            <a:r>
              <a:rPr lang="en-US" sz="2000" i="1" dirty="0" smtClean="0">
                <a:latin typeface="Apple Casual"/>
                <a:cs typeface="Apple Casual"/>
              </a:rPr>
              <a:t>3. cytoskeleton</a:t>
            </a:r>
            <a:endParaRPr lang="en-US" sz="1400" i="1" dirty="0" smtClean="0">
              <a:latin typeface="Apple Casual"/>
              <a:cs typeface="Apple Casu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29200" y="301752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400" i="1" dirty="0" err="1" smtClean="0"/>
              <a:t>f</a:t>
            </a:r>
            <a:r>
              <a:rPr lang="en-US" sz="1400" i="1" dirty="0" smtClean="0"/>
              <a:t>. Molecular transport</a:t>
            </a:r>
          </a:p>
          <a:p>
            <a:pPr marL="342900" indent="-342900"/>
            <a:endParaRPr lang="en-US" sz="1400" i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362659" y="152400"/>
            <a:ext cx="6296808" cy="396876"/>
            <a:chOff x="1521" y="30"/>
            <a:chExt cx="2749" cy="250"/>
          </a:xfrm>
        </p:grpSpPr>
        <p:sp>
          <p:nvSpPr>
            <p:cNvPr id="4" name="Rectangle 13"/>
            <p:cNvSpPr>
              <a:spLocks noChangeArrowheads="1"/>
            </p:cNvSpPr>
            <p:nvPr/>
          </p:nvSpPr>
          <p:spPr bwMode="auto">
            <a:xfrm>
              <a:off x="1521" y="30"/>
              <a:ext cx="130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Intro to Biotechnology</a:t>
              </a:r>
            </a:p>
          </p:txBody>
        </p:sp>
        <p:sp>
          <p:nvSpPr>
            <p:cNvPr id="5" name="Rectangle 14"/>
            <p:cNvSpPr>
              <a:spLocks noChangeArrowheads="1"/>
            </p:cNvSpPr>
            <p:nvPr/>
          </p:nvSpPr>
          <p:spPr bwMode="auto">
            <a:xfrm>
              <a:off x="3838" y="30"/>
              <a:ext cx="43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Lect.</a:t>
              </a:r>
              <a:r>
                <a:rPr lang="en-US" sz="1600" b="1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 2</a:t>
              </a:r>
              <a:endParaRPr lang="en-US" sz="16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/>
          <a:srcRect l="10745" b="7143"/>
          <a:stretch>
            <a:fillRect/>
          </a:stretch>
        </p:blipFill>
        <p:spPr bwMode="auto">
          <a:xfrm>
            <a:off x="76200" y="1600200"/>
            <a:ext cx="3797808" cy="297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Rectangle 6"/>
          <p:cNvSpPr>
            <a:spLocks noChangeArrowheads="1"/>
          </p:cNvSpPr>
          <p:nvPr/>
        </p:nvSpPr>
        <p:spPr bwMode="auto">
          <a:xfrm>
            <a:off x="1752600" y="4267200"/>
            <a:ext cx="148480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 pitchFamily="-65" charset="0"/>
              </a:rPr>
              <a:t>Outside of cell</a:t>
            </a:r>
          </a:p>
        </p:txBody>
      </p: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76200" y="2667000"/>
            <a:ext cx="1097276" cy="49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latin typeface="Arial" pitchFamily="-65" charset="0"/>
              </a:rPr>
              <a:t>Golgi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Arial" pitchFamily="-65" charset="0"/>
              </a:rPr>
              <a:t>apparatus</a:t>
            </a:r>
          </a:p>
        </p:txBody>
      </p:sp>
      <p:sp>
        <p:nvSpPr>
          <p:cNvPr id="41" name="Rectangle 8"/>
          <p:cNvSpPr>
            <a:spLocks noChangeArrowheads="1"/>
          </p:cNvSpPr>
          <p:nvPr/>
        </p:nvSpPr>
        <p:spPr bwMode="auto">
          <a:xfrm>
            <a:off x="76200" y="4038600"/>
            <a:ext cx="1042811" cy="4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latin typeface="Arial" pitchFamily="-65" charset="0"/>
              </a:rPr>
              <a:t>Plasma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Arial" pitchFamily="-65" charset="0"/>
              </a:rPr>
              <a:t>membrane</a:t>
            </a:r>
          </a:p>
        </p:txBody>
      </p:sp>
      <p:sp>
        <p:nvSpPr>
          <p:cNvPr id="56" name="Line 15"/>
          <p:cNvSpPr>
            <a:spLocks noChangeShapeType="1"/>
          </p:cNvSpPr>
          <p:nvPr/>
        </p:nvSpPr>
        <p:spPr bwMode="auto">
          <a:xfrm flipV="1">
            <a:off x="914400" y="4114798"/>
            <a:ext cx="304800" cy="15240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dir="54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0600" y="587514"/>
            <a:ext cx="548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Apple Casual"/>
                <a:cs typeface="Apple Casual"/>
              </a:rPr>
              <a:t> Eukaryotic cells – differences</a:t>
            </a:r>
          </a:p>
          <a:p>
            <a:pPr algn="ctr"/>
            <a:r>
              <a:rPr lang="en-US" sz="2000" i="1" dirty="0" smtClean="0">
                <a:latin typeface="Apple Casual"/>
                <a:cs typeface="Apple Casual"/>
              </a:rPr>
              <a:t>1. </a:t>
            </a:r>
            <a:r>
              <a:rPr lang="en-US" sz="2000" i="1" dirty="0" err="1" smtClean="0">
                <a:latin typeface="Apple Casual"/>
                <a:cs typeface="Apple Casual"/>
              </a:rPr>
              <a:t>Lysosomes</a:t>
            </a:r>
            <a:r>
              <a:rPr lang="en-US" sz="2000" i="1" dirty="0" smtClean="0">
                <a:latin typeface="Apple Casual"/>
                <a:cs typeface="Apple Casual"/>
              </a:rPr>
              <a:t> </a:t>
            </a:r>
            <a:r>
              <a:rPr lang="en-US" sz="2000" i="1" dirty="0" err="1" smtClean="0">
                <a:latin typeface="Apple Casual"/>
                <a:cs typeface="Apple Casual"/>
              </a:rPr>
              <a:t>vs</a:t>
            </a:r>
            <a:r>
              <a:rPr lang="en-US" sz="2000" i="1" dirty="0" smtClean="0">
                <a:latin typeface="Apple Casual"/>
                <a:cs typeface="Apple Casual"/>
              </a:rPr>
              <a:t> vacuoles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b="5714"/>
          <a:stretch>
            <a:fillRect/>
          </a:stretch>
        </p:blipFill>
        <p:spPr bwMode="auto">
          <a:xfrm>
            <a:off x="5029200" y="1828800"/>
            <a:ext cx="3404006" cy="2414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2209800" y="4953000"/>
            <a:ext cx="411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Apple Casual"/>
                <a:cs typeface="Apple Casual"/>
              </a:rPr>
              <a:t>2. </a:t>
            </a:r>
            <a:r>
              <a:rPr lang="en-US" sz="2000" i="1" dirty="0" err="1" smtClean="0">
                <a:latin typeface="Apple Casual"/>
                <a:cs typeface="Apple Casual"/>
              </a:rPr>
              <a:t>Peroxisomes</a:t>
            </a:r>
            <a:r>
              <a:rPr lang="en-US" sz="2000" i="1" dirty="0" smtClean="0">
                <a:latin typeface="Apple Casual"/>
                <a:cs typeface="Apple Casual"/>
              </a:rPr>
              <a:t> </a:t>
            </a:r>
            <a:r>
              <a:rPr lang="en-US" sz="2000" i="1" dirty="0" err="1" smtClean="0">
                <a:latin typeface="Apple Casual"/>
                <a:cs typeface="Apple Casual"/>
              </a:rPr>
              <a:t>vs</a:t>
            </a:r>
            <a:r>
              <a:rPr lang="en-US" sz="2000" i="1" dirty="0" smtClean="0">
                <a:latin typeface="Apple Casual"/>
                <a:cs typeface="Apple Casual"/>
              </a:rPr>
              <a:t> </a:t>
            </a:r>
            <a:r>
              <a:rPr lang="en-US" sz="2000" i="1" dirty="0" err="1" smtClean="0">
                <a:latin typeface="Apple Casual"/>
                <a:cs typeface="Apple Casual"/>
              </a:rPr>
              <a:t>glyoxysomes</a:t>
            </a:r>
            <a:endParaRPr lang="en-US" sz="2000" i="1" dirty="0" smtClean="0">
              <a:latin typeface="Apple Casual"/>
              <a:cs typeface="Apple Casual"/>
            </a:endParaRPr>
          </a:p>
          <a:p>
            <a:pPr algn="ctr"/>
            <a:r>
              <a:rPr lang="en-US" sz="2000" i="1" dirty="0" smtClean="0">
                <a:latin typeface="Apple Casual"/>
                <a:cs typeface="Apple Casual"/>
              </a:rPr>
              <a:t>3. Mitochondria </a:t>
            </a:r>
            <a:r>
              <a:rPr lang="en-US" sz="2000" i="1" dirty="0" err="1" smtClean="0">
                <a:latin typeface="Apple Casual"/>
                <a:cs typeface="Apple Casual"/>
              </a:rPr>
              <a:t>vs</a:t>
            </a:r>
            <a:r>
              <a:rPr lang="en-US" sz="2000" i="1" dirty="0" smtClean="0">
                <a:latin typeface="Apple Casual"/>
                <a:cs typeface="Apple Casual"/>
              </a:rPr>
              <a:t> chloroplasts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0400" y="1219200"/>
            <a:ext cx="252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362659" y="152400"/>
            <a:ext cx="6296808" cy="396876"/>
            <a:chOff x="1521" y="30"/>
            <a:chExt cx="2749" cy="250"/>
          </a:xfrm>
        </p:grpSpPr>
        <p:sp>
          <p:nvSpPr>
            <p:cNvPr id="4" name="Rectangle 13"/>
            <p:cNvSpPr>
              <a:spLocks noChangeArrowheads="1"/>
            </p:cNvSpPr>
            <p:nvPr/>
          </p:nvSpPr>
          <p:spPr bwMode="auto">
            <a:xfrm>
              <a:off x="1521" y="30"/>
              <a:ext cx="130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Intro to Biotechnology</a:t>
              </a:r>
            </a:p>
          </p:txBody>
        </p:sp>
        <p:sp>
          <p:nvSpPr>
            <p:cNvPr id="5" name="Rectangle 14"/>
            <p:cNvSpPr>
              <a:spLocks noChangeArrowheads="1"/>
            </p:cNvSpPr>
            <p:nvPr/>
          </p:nvSpPr>
          <p:spPr bwMode="auto">
            <a:xfrm>
              <a:off x="3838" y="30"/>
              <a:ext cx="43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Lect.</a:t>
              </a:r>
              <a:r>
                <a:rPr lang="en-US" sz="1600" b="1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 2</a:t>
              </a:r>
              <a:endParaRPr lang="en-US" sz="16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 l="7521" b="8571"/>
          <a:stretch>
            <a:fillRect/>
          </a:stretch>
        </p:blipFill>
        <p:spPr bwMode="auto">
          <a:xfrm>
            <a:off x="76200" y="1989892"/>
            <a:ext cx="3147960" cy="234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1864855" y="4199692"/>
            <a:ext cx="8345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Arial" pitchFamily="-65" charset="0"/>
              </a:rPr>
              <a:t>Cristae</a:t>
            </a:r>
            <a:endParaRPr lang="en-US" dirty="0">
              <a:latin typeface="Arial" pitchFamily="-65" charset="0"/>
            </a:endParaRP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569455" y="3285292"/>
            <a:ext cx="7432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 pitchFamily="-65" charset="0"/>
              </a:rPr>
              <a:t>Matrix</a:t>
            </a:r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 flipH="1" flipV="1">
            <a:off x="1941055" y="3894891"/>
            <a:ext cx="2286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7961" dir="81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17"/>
          <p:cNvSpPr>
            <a:spLocks noChangeShapeType="1"/>
          </p:cNvSpPr>
          <p:nvPr/>
        </p:nvSpPr>
        <p:spPr bwMode="auto">
          <a:xfrm flipH="1" flipV="1">
            <a:off x="1102855" y="3590092"/>
            <a:ext cx="228599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7961" dir="81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676400" y="533400"/>
            <a:ext cx="548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Apple Casual"/>
                <a:cs typeface="Apple Casual"/>
              </a:rPr>
              <a:t> Eukaryotic cells – differences</a:t>
            </a:r>
          </a:p>
          <a:p>
            <a:pPr algn="ctr"/>
            <a:r>
              <a:rPr lang="en-US" sz="2000" i="1" dirty="0" smtClean="0">
                <a:latin typeface="Apple Casual"/>
                <a:cs typeface="Apple Casual"/>
              </a:rPr>
              <a:t>3. Mitochondria </a:t>
            </a:r>
            <a:r>
              <a:rPr lang="en-US" sz="2000" i="1" dirty="0" err="1" smtClean="0">
                <a:latin typeface="Apple Casual"/>
                <a:cs typeface="Apple Casual"/>
              </a:rPr>
              <a:t>vs</a:t>
            </a:r>
            <a:r>
              <a:rPr lang="en-US" sz="2000" i="1" dirty="0" smtClean="0">
                <a:latin typeface="Apple Casual"/>
                <a:cs typeface="Apple Casual"/>
              </a:rPr>
              <a:t> plastids </a:t>
            </a:r>
            <a:r>
              <a:rPr lang="en-US" sz="1400" i="1" dirty="0" smtClean="0">
                <a:latin typeface="Apple Casual"/>
                <a:cs typeface="Apple Casual"/>
              </a:rPr>
              <a:t>(e.g. chloroplasts)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/>
          <a:srcRect b="42857"/>
          <a:stretch>
            <a:fillRect/>
          </a:stretch>
        </p:blipFill>
        <p:spPr bwMode="auto">
          <a:xfrm>
            <a:off x="4800600" y="2176046"/>
            <a:ext cx="3507733" cy="146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7467600" y="3547646"/>
            <a:ext cx="10017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Arial" pitchFamily="-65" charset="0"/>
              </a:rPr>
              <a:t>Stroma</a:t>
            </a:r>
            <a:endParaRPr lang="en-US" dirty="0">
              <a:latin typeface="Arial" pitchFamily="-65" charset="0"/>
            </a:endParaRPr>
          </a:p>
        </p:txBody>
      </p:sp>
      <p:sp>
        <p:nvSpPr>
          <p:cNvPr id="38" name="Rectangle 8"/>
          <p:cNvSpPr>
            <a:spLocks noChangeArrowheads="1"/>
          </p:cNvSpPr>
          <p:nvPr/>
        </p:nvSpPr>
        <p:spPr bwMode="auto">
          <a:xfrm>
            <a:off x="5638800" y="3471446"/>
            <a:ext cx="12731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Arial" pitchFamily="-65" charset="0"/>
              </a:rPr>
              <a:t>Thylakoid</a:t>
            </a:r>
            <a:endParaRPr lang="en-US" dirty="0">
              <a:latin typeface="Arial" pitchFamily="-65" charset="0"/>
            </a:endParaRPr>
          </a:p>
        </p:txBody>
      </p:sp>
      <p:sp>
        <p:nvSpPr>
          <p:cNvPr id="41" name="AutoShape 11"/>
          <p:cNvSpPr>
            <a:spLocks/>
          </p:cNvSpPr>
          <p:nvPr/>
        </p:nvSpPr>
        <p:spPr bwMode="auto">
          <a:xfrm>
            <a:off x="10920413" y="6215061"/>
            <a:ext cx="180975" cy="177170"/>
          </a:xfrm>
          <a:prstGeom prst="rightBrace">
            <a:avLst>
              <a:gd name="adj1" fmla="val 20395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581400" y="1219200"/>
            <a:ext cx="252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 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 bwMode="auto">
          <a:xfrm flipV="1">
            <a:off x="6705600" y="3319046"/>
            <a:ext cx="3048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 rot="10800000">
            <a:off x="7315200" y="3319046"/>
            <a:ext cx="3810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362659" y="152400"/>
            <a:ext cx="6296808" cy="396876"/>
            <a:chOff x="1521" y="30"/>
            <a:chExt cx="2749" cy="250"/>
          </a:xfrm>
        </p:grpSpPr>
        <p:sp>
          <p:nvSpPr>
            <p:cNvPr id="4" name="Rectangle 13"/>
            <p:cNvSpPr>
              <a:spLocks noChangeArrowheads="1"/>
            </p:cNvSpPr>
            <p:nvPr/>
          </p:nvSpPr>
          <p:spPr bwMode="auto">
            <a:xfrm>
              <a:off x="1521" y="30"/>
              <a:ext cx="130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Intro to Biotechnology</a:t>
              </a:r>
            </a:p>
          </p:txBody>
        </p:sp>
        <p:sp>
          <p:nvSpPr>
            <p:cNvPr id="5" name="Rectangle 14"/>
            <p:cNvSpPr>
              <a:spLocks noChangeArrowheads="1"/>
            </p:cNvSpPr>
            <p:nvPr/>
          </p:nvSpPr>
          <p:spPr bwMode="auto">
            <a:xfrm>
              <a:off x="3838" y="30"/>
              <a:ext cx="43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Lect.</a:t>
              </a:r>
              <a:r>
                <a:rPr lang="en-US" sz="1600" b="1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 2</a:t>
              </a:r>
              <a:endParaRPr lang="en-US" sz="16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1676400" y="533400"/>
            <a:ext cx="548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Apple Casual"/>
                <a:cs typeface="Apple Casual"/>
              </a:rPr>
              <a:t> Eukaryotic cells – differences</a:t>
            </a:r>
          </a:p>
          <a:p>
            <a:pPr algn="ctr"/>
            <a:r>
              <a:rPr lang="en-US" sz="2000" i="1" dirty="0" smtClean="0">
                <a:latin typeface="Apple Casual"/>
                <a:cs typeface="Apple Casual"/>
              </a:rPr>
              <a:t>3. ECM </a:t>
            </a:r>
            <a:r>
              <a:rPr lang="en-US" sz="2000" i="1" dirty="0" err="1" smtClean="0">
                <a:latin typeface="Apple Casual"/>
                <a:cs typeface="Apple Casual"/>
              </a:rPr>
              <a:t>vs</a:t>
            </a:r>
            <a:r>
              <a:rPr lang="en-US" sz="2000" i="1" dirty="0" smtClean="0">
                <a:latin typeface="Apple Casual"/>
                <a:cs typeface="Apple Casual"/>
              </a:rPr>
              <a:t> cell wall</a:t>
            </a:r>
            <a:endParaRPr lang="en-US" sz="1400" i="1" dirty="0" smtClean="0">
              <a:latin typeface="Apple Casual"/>
              <a:cs typeface="Apple Casual"/>
            </a:endParaRPr>
          </a:p>
        </p:txBody>
      </p:sp>
      <p:sp>
        <p:nvSpPr>
          <p:cNvPr id="41" name="AutoShape 11"/>
          <p:cNvSpPr>
            <a:spLocks/>
          </p:cNvSpPr>
          <p:nvPr/>
        </p:nvSpPr>
        <p:spPr bwMode="auto">
          <a:xfrm>
            <a:off x="10920413" y="6215061"/>
            <a:ext cx="180975" cy="177170"/>
          </a:xfrm>
          <a:prstGeom prst="rightBrace">
            <a:avLst>
              <a:gd name="adj1" fmla="val 20395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62000" y="4495800"/>
            <a:ext cx="3916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eriod"/>
            </a:pPr>
            <a:r>
              <a:rPr lang="en-US" i="1" dirty="0" smtClean="0"/>
              <a:t> </a:t>
            </a:r>
          </a:p>
          <a:p>
            <a:pPr marL="342900" indent="-342900">
              <a:buAutoNum type="alphaLcPeriod"/>
            </a:pPr>
            <a:r>
              <a:rPr lang="en-US" i="1" dirty="0" smtClean="0"/>
              <a:t> </a:t>
            </a:r>
          </a:p>
          <a:p>
            <a:pPr marL="342900" indent="-342900">
              <a:buAutoNum type="alphaLcPeriod"/>
            </a:pPr>
            <a:r>
              <a:rPr lang="en-US" i="1" dirty="0" smtClean="0"/>
              <a:t>  </a:t>
            </a:r>
          </a:p>
          <a:p>
            <a:pPr marL="342900" indent="-342900">
              <a:buAutoNum type="alphaLcPeriod"/>
            </a:pPr>
            <a:r>
              <a:rPr lang="en-US" i="1" dirty="0" smtClean="0"/>
              <a:t> </a:t>
            </a:r>
          </a:p>
          <a:p>
            <a:pPr marL="342900" indent="-342900">
              <a:buAutoNum type="alphaLcPeriod"/>
            </a:pP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6400800" y="4724400"/>
            <a:ext cx="3916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eriod"/>
            </a:pPr>
            <a:r>
              <a:rPr lang="en-US" i="1" dirty="0" smtClean="0"/>
              <a:t> </a:t>
            </a:r>
          </a:p>
          <a:p>
            <a:pPr marL="342900" indent="-342900">
              <a:buAutoNum type="alphaLcPeriod"/>
            </a:pPr>
            <a:r>
              <a:rPr lang="en-US" i="1" dirty="0" smtClean="0"/>
              <a:t> </a:t>
            </a:r>
          </a:p>
          <a:p>
            <a:pPr marL="342900" indent="-342900">
              <a:buAutoNum type="alphaLcPeriod"/>
            </a:pPr>
            <a:r>
              <a:rPr lang="en-US" i="1" dirty="0" smtClean="0"/>
              <a:t> </a:t>
            </a:r>
            <a:endParaRPr lang="en-US" i="1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/>
          <a:srcRect b="14286"/>
          <a:stretch>
            <a:fillRect/>
          </a:stretch>
        </p:blipFill>
        <p:spPr bwMode="auto">
          <a:xfrm>
            <a:off x="5358994" y="1524000"/>
            <a:ext cx="3404006" cy="21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/>
          <a:srcRect b="14286"/>
          <a:stretch>
            <a:fillRect/>
          </a:stretch>
        </p:blipFill>
        <p:spPr bwMode="auto">
          <a:xfrm>
            <a:off x="533400" y="1478280"/>
            <a:ext cx="3404006" cy="21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 descr="Life8e-Fig-01-11-0RL"/>
          <p:cNvPicPr>
            <a:picLocks noChangeAspect="1" noChangeArrowheads="1"/>
          </p:cNvPicPr>
          <p:nvPr/>
        </p:nvPicPr>
        <p:blipFill>
          <a:blip r:embed="rId2"/>
          <a:srcRect l="10737" r="10737" b="14231"/>
          <a:stretch>
            <a:fillRect/>
          </a:stretch>
        </p:blipFill>
        <p:spPr bwMode="auto">
          <a:xfrm>
            <a:off x="6934200" y="533400"/>
            <a:ext cx="2006216" cy="165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362659" y="60324"/>
            <a:ext cx="6296808" cy="396876"/>
            <a:chOff x="1521" y="30"/>
            <a:chExt cx="2749" cy="250"/>
          </a:xfrm>
        </p:grpSpPr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1521" y="30"/>
              <a:ext cx="130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Intro to Biotechnology</a:t>
              </a:r>
            </a:p>
          </p:txBody>
        </p:sp>
        <p:sp>
          <p:nvSpPr>
            <p:cNvPr id="23" name="Rectangle 14"/>
            <p:cNvSpPr>
              <a:spLocks noChangeArrowheads="1"/>
            </p:cNvSpPr>
            <p:nvPr/>
          </p:nvSpPr>
          <p:spPr bwMode="auto">
            <a:xfrm>
              <a:off x="3838" y="30"/>
              <a:ext cx="43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Lect.</a:t>
              </a:r>
              <a:r>
                <a:rPr lang="en-US" sz="1600" b="1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 2</a:t>
              </a:r>
              <a:endParaRPr lang="en-US" sz="16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381000" y="4572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i="1" dirty="0" smtClean="0">
                <a:latin typeface="Apple Casual"/>
                <a:cs typeface="Apple Casual"/>
              </a:rPr>
              <a:t>Basic components of a cell?</a:t>
            </a:r>
            <a:endParaRPr lang="en-US" sz="1800" dirty="0"/>
          </a:p>
        </p:txBody>
      </p:sp>
      <p:grpSp>
        <p:nvGrpSpPr>
          <p:cNvPr id="3" name="Group 27"/>
          <p:cNvGrpSpPr/>
          <p:nvPr/>
        </p:nvGrpSpPr>
        <p:grpSpPr>
          <a:xfrm>
            <a:off x="1219200" y="1828800"/>
            <a:ext cx="6553200" cy="533400"/>
            <a:chOff x="1219200" y="1828800"/>
            <a:chExt cx="6553200" cy="533400"/>
          </a:xfrm>
        </p:grpSpPr>
        <p:sp>
          <p:nvSpPr>
            <p:cNvPr id="52" name="Rectangle 51"/>
            <p:cNvSpPr/>
            <p:nvPr/>
          </p:nvSpPr>
          <p:spPr>
            <a:xfrm>
              <a:off x="1219200" y="1828800"/>
              <a:ext cx="20574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FF0000"/>
                  </a:solidFill>
                  <a:latin typeface="Apple Casual"/>
                  <a:cs typeface="Apple Casual"/>
                </a:rPr>
                <a:t>“Prokaryotic” 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38800" y="1828800"/>
              <a:ext cx="21336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1DDC2E"/>
                  </a:solidFill>
                  <a:latin typeface="Apple Casual"/>
                  <a:cs typeface="Apple Casual"/>
                </a:rPr>
                <a:t> Eukaryotic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124200" y="1900535"/>
              <a:ext cx="20574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i="1" dirty="0" err="1" smtClean="0">
                  <a:latin typeface="Apple Casual"/>
                  <a:cs typeface="Apple Casual"/>
                </a:rPr>
                <a:t>vs</a:t>
              </a:r>
              <a:r>
                <a:rPr lang="en-US" sz="2400" i="1" dirty="0" smtClean="0">
                  <a:latin typeface="Apple Casual"/>
                  <a:cs typeface="Apple Casual"/>
                </a:rPr>
                <a:t> 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381000" y="99060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  <a:latin typeface="Apple Casual"/>
                <a:cs typeface="Apple Casual"/>
              </a:rPr>
              <a:t>3 domain system:  	 </a:t>
            </a:r>
          </a:p>
        </p:txBody>
      </p:sp>
      <p:grpSp>
        <p:nvGrpSpPr>
          <p:cNvPr id="4" name="Group 28"/>
          <p:cNvGrpSpPr/>
          <p:nvPr/>
        </p:nvGrpSpPr>
        <p:grpSpPr>
          <a:xfrm>
            <a:off x="560325" y="2962664"/>
            <a:ext cx="8101488" cy="3008975"/>
            <a:chOff x="560325" y="2962664"/>
            <a:chExt cx="8101488" cy="3008975"/>
          </a:xfrm>
        </p:grpSpPr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3"/>
            <a:srcRect r="64470" b="57143"/>
            <a:stretch>
              <a:fillRect/>
            </a:stretch>
          </p:blipFill>
          <p:spPr bwMode="auto">
            <a:xfrm>
              <a:off x="5257800" y="3166646"/>
              <a:ext cx="1209449" cy="1097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3"/>
            <a:srcRect t="52857" r="53725" b="5714"/>
            <a:stretch>
              <a:fillRect/>
            </a:stretch>
          </p:blipFill>
          <p:spPr bwMode="auto">
            <a:xfrm>
              <a:off x="7086600" y="3242846"/>
              <a:ext cx="1575213" cy="1060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4"/>
            <a:srcRect l="34384" t="14286" r="34384" b="25714"/>
            <a:stretch>
              <a:fillRect/>
            </a:stretch>
          </p:blipFill>
          <p:spPr bwMode="auto">
            <a:xfrm>
              <a:off x="1676400" y="2962664"/>
              <a:ext cx="797361" cy="1152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0" name="Rectangle 59"/>
            <p:cNvSpPr/>
            <p:nvPr/>
          </p:nvSpPr>
          <p:spPr>
            <a:xfrm>
              <a:off x="2971800" y="2971800"/>
              <a:ext cx="20574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i="1" dirty="0" smtClean="0">
                  <a:latin typeface="Apple Casual"/>
                  <a:cs typeface="Apple Casual"/>
                </a:rPr>
                <a:t>Differences? 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0325" y="4233446"/>
              <a:ext cx="9796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 smtClean="0">
                  <a:latin typeface="Apple Casual"/>
                  <a:cs typeface="Apple Casual"/>
                </a:rPr>
                <a:t>Bacteria 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541525" y="4233446"/>
              <a:ext cx="9636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 err="1" smtClean="0">
                  <a:latin typeface="Apple Casual"/>
                  <a:cs typeface="Apple Casual"/>
                </a:rPr>
                <a:t>Archaea</a:t>
              </a:r>
              <a:r>
                <a:rPr lang="en-US" i="1" dirty="0" smtClean="0">
                  <a:latin typeface="Apple Casual"/>
                  <a:cs typeface="Apple Casual"/>
                </a:rPr>
                <a:t> 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362200" y="4648200"/>
              <a:ext cx="2521719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u="sng" dirty="0" err="1" smtClean="0">
                  <a:latin typeface="Apple Casual"/>
                  <a:cs typeface="Apple Casual"/>
                </a:rPr>
                <a:t>Extremophiles</a:t>
              </a:r>
              <a:r>
                <a:rPr lang="en-US" u="sng" dirty="0" smtClean="0">
                  <a:latin typeface="Apple Casual"/>
                  <a:cs typeface="Apple Casual"/>
                </a:rPr>
                <a:t> (biotech…)</a:t>
              </a:r>
            </a:p>
            <a:p>
              <a:r>
                <a:rPr lang="en-US" dirty="0" smtClean="0">
                  <a:latin typeface="Apple Casual"/>
                  <a:cs typeface="Apple Casual"/>
                </a:rPr>
                <a:t> -  </a:t>
              </a:r>
            </a:p>
            <a:p>
              <a:r>
                <a:rPr lang="en-US" dirty="0" smtClean="0">
                  <a:latin typeface="Apple Casual"/>
                  <a:cs typeface="Apple Casual"/>
                </a:rPr>
                <a:t> -   </a:t>
              </a:r>
            </a:p>
            <a:p>
              <a:r>
                <a:rPr lang="en-US" dirty="0" smtClean="0">
                  <a:latin typeface="Apple Casual"/>
                  <a:cs typeface="Apple Casual"/>
                </a:rPr>
                <a:t> -  </a:t>
              </a:r>
            </a:p>
            <a:p>
              <a:r>
                <a:rPr lang="en-US" dirty="0" smtClean="0">
                  <a:latin typeface="Apple Casual"/>
                  <a:cs typeface="Apple Casual"/>
                </a:rPr>
                <a:t> -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362659" y="60324"/>
            <a:ext cx="6296808" cy="396876"/>
            <a:chOff x="1521" y="30"/>
            <a:chExt cx="2749" cy="250"/>
          </a:xfrm>
        </p:grpSpPr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1521" y="30"/>
              <a:ext cx="130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Intro to Biotechnology</a:t>
              </a:r>
            </a:p>
          </p:txBody>
        </p:sp>
        <p:sp>
          <p:nvSpPr>
            <p:cNvPr id="23" name="Rectangle 14"/>
            <p:cNvSpPr>
              <a:spLocks noChangeArrowheads="1"/>
            </p:cNvSpPr>
            <p:nvPr/>
          </p:nvSpPr>
          <p:spPr bwMode="auto">
            <a:xfrm>
              <a:off x="3838" y="30"/>
              <a:ext cx="43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Lect.</a:t>
              </a:r>
              <a:r>
                <a:rPr lang="en-US" sz="1600" b="1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 2</a:t>
              </a:r>
              <a:endParaRPr lang="en-US" sz="16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381000" y="6096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i="1" dirty="0" smtClean="0">
                <a:latin typeface="Apple Casual"/>
                <a:cs typeface="Apple Casual"/>
              </a:rPr>
              <a:t>Basic components of a cell?</a:t>
            </a:r>
            <a:endParaRPr lang="en-US" sz="1800" dirty="0"/>
          </a:p>
        </p:txBody>
      </p:sp>
      <p:sp>
        <p:nvSpPr>
          <p:cNvPr id="52" name="Rectangle 51"/>
          <p:cNvSpPr/>
          <p:nvPr/>
        </p:nvSpPr>
        <p:spPr>
          <a:xfrm>
            <a:off x="1219200" y="12192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latin typeface="Apple Casual"/>
                <a:cs typeface="Apple Casual"/>
              </a:rPr>
              <a:t>Prokaryotic 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562600" y="12192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latin typeface="Apple Casual"/>
                <a:cs typeface="Apple Casual"/>
              </a:rPr>
              <a:t> Eukaryotic</a:t>
            </a: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2"/>
          <a:srcRect r="64470" b="57143"/>
          <a:stretch>
            <a:fillRect/>
          </a:stretch>
        </p:blipFill>
        <p:spPr bwMode="auto">
          <a:xfrm>
            <a:off x="5257800" y="1752600"/>
            <a:ext cx="1209449" cy="1097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/>
          <a:srcRect t="52857" r="53725" b="5714"/>
          <a:stretch>
            <a:fillRect/>
          </a:stretch>
        </p:blipFill>
        <p:spPr bwMode="auto">
          <a:xfrm>
            <a:off x="7086600" y="1828800"/>
            <a:ext cx="1575213" cy="106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/>
          <a:srcRect l="34384" t="14286" r="34384" b="25714"/>
          <a:stretch>
            <a:fillRect/>
          </a:stretch>
        </p:blipFill>
        <p:spPr bwMode="auto">
          <a:xfrm>
            <a:off x="1676400" y="1752600"/>
            <a:ext cx="797361" cy="1152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9" name="Rectangle 58"/>
          <p:cNvSpPr/>
          <p:nvPr/>
        </p:nvSpPr>
        <p:spPr>
          <a:xfrm>
            <a:off x="3124200" y="1290935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err="1" smtClean="0">
                <a:latin typeface="Apple Casual"/>
                <a:cs typeface="Apple Casual"/>
              </a:rPr>
              <a:t>vs</a:t>
            </a:r>
            <a:r>
              <a:rPr lang="en-US" sz="2400" i="1" dirty="0" smtClean="0">
                <a:latin typeface="Apple Casual"/>
                <a:cs typeface="Apple Casual"/>
              </a:rPr>
              <a:t> 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971800" y="23622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latin typeface="Apple Casual"/>
                <a:cs typeface="Apple Casual"/>
              </a:rPr>
              <a:t>Differences?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362659" y="152400"/>
            <a:ext cx="6296808" cy="396876"/>
            <a:chOff x="1521" y="30"/>
            <a:chExt cx="2749" cy="250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1521" y="30"/>
              <a:ext cx="130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Intro to Biotechnology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3838" y="30"/>
              <a:ext cx="43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Lect.</a:t>
              </a:r>
              <a:r>
                <a:rPr lang="en-US" sz="1600" b="1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 2</a:t>
              </a:r>
              <a:endParaRPr lang="en-US" sz="16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pic>
        <p:nvPicPr>
          <p:cNvPr id="8" name="Picture 4" descr="Life9e-Fig-05-01-1RU"/>
          <p:cNvPicPr preferRelativeResize="0">
            <a:picLocks noChangeAspect="1" noChangeArrowheads="1"/>
          </p:cNvPicPr>
          <p:nvPr/>
        </p:nvPicPr>
        <p:blipFill>
          <a:blip r:embed="rId2"/>
          <a:srcRect b="4390"/>
          <a:stretch>
            <a:fillRect/>
          </a:stretch>
        </p:blipFill>
        <p:spPr bwMode="auto">
          <a:xfrm>
            <a:off x="3048000" y="666839"/>
            <a:ext cx="5688711" cy="3981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609600" y="838200"/>
            <a:ext cx="2389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Apple Casual"/>
                <a:cs typeface="Apple Casual"/>
              </a:rPr>
              <a:t>Scale: 1-100um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2400" y="4800600"/>
            <a:ext cx="2049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  <a:latin typeface="Apple Casual"/>
                <a:cs typeface="Apple Casual"/>
              </a:rPr>
              <a:t>Visualization: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3400" y="5181600"/>
            <a:ext cx="5486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sz="1800" i="1" dirty="0" smtClean="0">
                <a:latin typeface="Apple Casual"/>
                <a:cs typeface="Apple Casual"/>
              </a:rPr>
              <a:t> bright field, phase contrast, DIC</a:t>
            </a:r>
          </a:p>
          <a:p>
            <a:pPr>
              <a:buFontTx/>
              <a:buChar char="-"/>
            </a:pPr>
            <a:endParaRPr lang="en-US" sz="1800" i="1" dirty="0" smtClean="0">
              <a:latin typeface="Apple Casual"/>
              <a:cs typeface="Apple Casual"/>
            </a:endParaRPr>
          </a:p>
          <a:p>
            <a:pPr>
              <a:buFontTx/>
              <a:buChar char="-"/>
            </a:pPr>
            <a:r>
              <a:rPr lang="en-US" sz="1800" i="1" dirty="0" smtClean="0">
                <a:latin typeface="Apple Casual"/>
                <a:cs typeface="Apple Casual"/>
              </a:rPr>
              <a:t> fluorescence, </a:t>
            </a:r>
            <a:r>
              <a:rPr lang="en-US" sz="1800" i="1" dirty="0" err="1" smtClean="0">
                <a:latin typeface="Apple Casual"/>
                <a:cs typeface="Apple Casual"/>
              </a:rPr>
              <a:t>confocal</a:t>
            </a:r>
            <a:endParaRPr lang="en-US" sz="1800" i="1" dirty="0" smtClean="0">
              <a:latin typeface="Apple Casual"/>
              <a:cs typeface="Apple Casual"/>
            </a:endParaRPr>
          </a:p>
          <a:p>
            <a:pPr>
              <a:buFontTx/>
              <a:buChar char="-"/>
            </a:pPr>
            <a:endParaRPr lang="en-US" sz="1800" i="1" dirty="0" smtClean="0">
              <a:latin typeface="Apple Casual"/>
              <a:cs typeface="Apple Casual"/>
            </a:endParaRPr>
          </a:p>
          <a:p>
            <a:r>
              <a:rPr lang="en-US" sz="1800" i="1" dirty="0" smtClean="0">
                <a:latin typeface="Apple Casual"/>
                <a:cs typeface="Apple Casual"/>
              </a:rPr>
              <a:t>- Electron (transmission, scanning) </a:t>
            </a:r>
          </a:p>
        </p:txBody>
      </p:sp>
      <p:pic>
        <p:nvPicPr>
          <p:cNvPr id="12" name="Picture 4" descr="Life9e-Fig-05-03-1R"/>
          <p:cNvPicPr preferRelativeResize="0">
            <a:picLocks noChangeAspect="1" noChangeArrowheads="1"/>
          </p:cNvPicPr>
          <p:nvPr/>
        </p:nvPicPr>
        <p:blipFill>
          <a:blip r:embed="rId3"/>
          <a:srcRect t="43817" b="29211"/>
          <a:stretch>
            <a:fillRect/>
          </a:stretch>
        </p:blipFill>
        <p:spPr bwMode="auto">
          <a:xfrm>
            <a:off x="4648200" y="5105400"/>
            <a:ext cx="2633663" cy="521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 descr="Life9e-Fig-05-03-3R"/>
          <p:cNvPicPr preferRelativeResize="0">
            <a:picLocks noChangeAspect="1" noChangeArrowheads="1"/>
          </p:cNvPicPr>
          <p:nvPr/>
        </p:nvPicPr>
        <p:blipFill>
          <a:blip r:embed="rId4"/>
          <a:srcRect t="51220" b="14634"/>
          <a:stretch>
            <a:fillRect/>
          </a:stretch>
        </p:blipFill>
        <p:spPr bwMode="auto">
          <a:xfrm>
            <a:off x="4648200" y="6199731"/>
            <a:ext cx="2633670" cy="65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362659" y="60324"/>
            <a:ext cx="6296808" cy="396876"/>
            <a:chOff x="1521" y="30"/>
            <a:chExt cx="2749" cy="250"/>
          </a:xfrm>
        </p:grpSpPr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1521" y="30"/>
              <a:ext cx="130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Intro to Biotechnology</a:t>
              </a:r>
            </a:p>
          </p:txBody>
        </p:sp>
        <p:sp>
          <p:nvSpPr>
            <p:cNvPr id="23" name="Rectangle 14"/>
            <p:cNvSpPr>
              <a:spLocks noChangeArrowheads="1"/>
            </p:cNvSpPr>
            <p:nvPr/>
          </p:nvSpPr>
          <p:spPr bwMode="auto">
            <a:xfrm>
              <a:off x="3838" y="30"/>
              <a:ext cx="43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Lect.</a:t>
              </a:r>
              <a:r>
                <a:rPr lang="en-US" sz="1600" b="1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 2</a:t>
              </a:r>
              <a:endParaRPr lang="en-US" sz="16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 r="8596" b="5714"/>
          <a:stretch>
            <a:fillRect/>
          </a:stretch>
        </p:blipFill>
        <p:spPr bwMode="auto">
          <a:xfrm>
            <a:off x="533400" y="824437"/>
            <a:ext cx="7776151" cy="603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3200400" y="1556274"/>
            <a:ext cx="1384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 pitchFamily="-65" charset="0"/>
              </a:rPr>
              <a:t>Cytoplasm</a:t>
            </a: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2319338" y="6061599"/>
            <a:ext cx="30464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000">
                <a:latin typeface="Arial" pitchFamily="-65" charset="0"/>
              </a:rPr>
              <a:t>Outer membrane</a:t>
            </a:r>
          </a:p>
          <a:p>
            <a:pPr algn="r">
              <a:lnSpc>
                <a:spcPct val="80000"/>
              </a:lnSpc>
            </a:pPr>
            <a:r>
              <a:rPr lang="en-US" sz="2000">
                <a:latin typeface="Arial" pitchFamily="-65" charset="0"/>
              </a:rPr>
              <a:t>(absent in some bacteria)</a:t>
            </a: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3584575" y="5704412"/>
            <a:ext cx="1781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>
                <a:latin typeface="Arial" pitchFamily="-65" charset="0"/>
              </a:rPr>
              <a:t>Peptidoglycan</a:t>
            </a:r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3281363" y="895874"/>
            <a:ext cx="1117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latin typeface="Arial" pitchFamily="-65" charset="0"/>
              </a:rPr>
              <a:t>Capsule</a:t>
            </a:r>
          </a:p>
        </p:txBody>
      </p:sp>
      <p:sp>
        <p:nvSpPr>
          <p:cNvPr id="30" name="Line 9"/>
          <p:cNvSpPr>
            <a:spLocks noChangeShapeType="1"/>
          </p:cNvSpPr>
          <p:nvPr/>
        </p:nvSpPr>
        <p:spPr bwMode="auto">
          <a:xfrm flipH="1">
            <a:off x="5303838" y="4547124"/>
            <a:ext cx="484187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10"/>
          <p:cNvSpPr>
            <a:spLocks noChangeShapeType="1"/>
          </p:cNvSpPr>
          <p:nvPr/>
        </p:nvSpPr>
        <p:spPr bwMode="auto">
          <a:xfrm flipH="1">
            <a:off x="5273675" y="4609037"/>
            <a:ext cx="763588" cy="12366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11"/>
          <p:cNvSpPr>
            <a:spLocks noChangeShapeType="1"/>
          </p:cNvSpPr>
          <p:nvPr/>
        </p:nvSpPr>
        <p:spPr bwMode="auto">
          <a:xfrm flipH="1">
            <a:off x="5310188" y="4761437"/>
            <a:ext cx="879475" cy="1482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12"/>
          <p:cNvSpPr>
            <a:spLocks/>
          </p:cNvSpPr>
          <p:nvPr/>
        </p:nvSpPr>
        <p:spPr bwMode="auto">
          <a:xfrm>
            <a:off x="2065338" y="5764737"/>
            <a:ext cx="311150" cy="901700"/>
          </a:xfrm>
          <a:prstGeom prst="leftBrace">
            <a:avLst>
              <a:gd name="adj1" fmla="val 2415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13"/>
          <p:cNvSpPr>
            <a:spLocks noChangeShapeType="1"/>
          </p:cNvSpPr>
          <p:nvPr/>
        </p:nvSpPr>
        <p:spPr bwMode="auto">
          <a:xfrm flipH="1">
            <a:off x="1506538" y="5058299"/>
            <a:ext cx="187325" cy="10239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18"/>
          <p:cNvSpPr>
            <a:spLocks noChangeShapeType="1"/>
          </p:cNvSpPr>
          <p:nvPr/>
        </p:nvSpPr>
        <p:spPr bwMode="auto">
          <a:xfrm flipH="1">
            <a:off x="2127250" y="1129237"/>
            <a:ext cx="1204913" cy="12779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20"/>
          <p:cNvSpPr>
            <a:spLocks noChangeShapeType="1"/>
          </p:cNvSpPr>
          <p:nvPr/>
        </p:nvSpPr>
        <p:spPr bwMode="auto">
          <a:xfrm>
            <a:off x="4371975" y="1129237"/>
            <a:ext cx="1990725" cy="1211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21"/>
          <p:cNvSpPr>
            <a:spLocks noChangeShapeType="1"/>
          </p:cNvSpPr>
          <p:nvPr/>
        </p:nvSpPr>
        <p:spPr bwMode="auto">
          <a:xfrm flipH="1">
            <a:off x="2173288" y="1818212"/>
            <a:ext cx="1090612" cy="9429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22"/>
          <p:cNvSpPr>
            <a:spLocks noChangeShapeType="1"/>
          </p:cNvSpPr>
          <p:nvPr/>
        </p:nvSpPr>
        <p:spPr bwMode="auto">
          <a:xfrm>
            <a:off x="4538663" y="1818212"/>
            <a:ext cx="1425575" cy="968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23"/>
          <p:cNvSpPr>
            <a:spLocks noChangeShapeType="1"/>
          </p:cNvSpPr>
          <p:nvPr/>
        </p:nvSpPr>
        <p:spPr bwMode="auto">
          <a:xfrm flipH="1">
            <a:off x="2154238" y="2421462"/>
            <a:ext cx="1100137" cy="55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24"/>
          <p:cNvSpPr>
            <a:spLocks noChangeShapeType="1"/>
          </p:cNvSpPr>
          <p:nvPr/>
        </p:nvSpPr>
        <p:spPr bwMode="auto">
          <a:xfrm flipH="1">
            <a:off x="2620963" y="2434162"/>
            <a:ext cx="633412" cy="550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25"/>
          <p:cNvSpPr>
            <a:spLocks noChangeShapeType="1"/>
          </p:cNvSpPr>
          <p:nvPr/>
        </p:nvSpPr>
        <p:spPr bwMode="auto">
          <a:xfrm>
            <a:off x="4619625" y="2421462"/>
            <a:ext cx="989013" cy="460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26"/>
          <p:cNvSpPr>
            <a:spLocks noChangeShapeType="1"/>
          </p:cNvSpPr>
          <p:nvPr/>
        </p:nvSpPr>
        <p:spPr bwMode="auto">
          <a:xfrm flipH="1">
            <a:off x="2101850" y="3081862"/>
            <a:ext cx="1149350" cy="6905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27"/>
          <p:cNvSpPr>
            <a:spLocks noChangeShapeType="1"/>
          </p:cNvSpPr>
          <p:nvPr/>
        </p:nvSpPr>
        <p:spPr bwMode="auto">
          <a:xfrm>
            <a:off x="4352925" y="3081862"/>
            <a:ext cx="1201738" cy="600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29"/>
          <p:cNvSpPr>
            <a:spLocks noChangeShapeType="1"/>
          </p:cNvSpPr>
          <p:nvPr/>
        </p:nvSpPr>
        <p:spPr bwMode="auto">
          <a:xfrm flipH="1" flipV="1">
            <a:off x="4406900" y="4650312"/>
            <a:ext cx="379413" cy="2428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0" y="457200"/>
            <a:ext cx="335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i="1" dirty="0" smtClean="0">
                <a:latin typeface="Apple Casual"/>
                <a:cs typeface="Apple Casual"/>
              </a:rPr>
              <a:t>Basic components of a prokaryotic cell?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362659" y="60324"/>
            <a:ext cx="6296808" cy="396876"/>
            <a:chOff x="1521" y="30"/>
            <a:chExt cx="2749" cy="250"/>
          </a:xfrm>
        </p:grpSpPr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1521" y="30"/>
              <a:ext cx="130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Intro to Biotechnology</a:t>
              </a:r>
            </a:p>
          </p:txBody>
        </p:sp>
        <p:sp>
          <p:nvSpPr>
            <p:cNvPr id="23" name="Rectangle 14"/>
            <p:cNvSpPr>
              <a:spLocks noChangeArrowheads="1"/>
            </p:cNvSpPr>
            <p:nvPr/>
          </p:nvSpPr>
          <p:spPr bwMode="auto">
            <a:xfrm>
              <a:off x="3838" y="30"/>
              <a:ext cx="43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Lect.</a:t>
              </a:r>
              <a:r>
                <a:rPr lang="en-US" sz="1600" b="1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 2</a:t>
              </a:r>
              <a:endParaRPr lang="en-US" sz="16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0" y="457200"/>
            <a:ext cx="335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i="1" dirty="0" smtClean="0">
                <a:latin typeface="Apple Casual"/>
                <a:cs typeface="Apple Casual"/>
              </a:rPr>
              <a:t>Basic components of a prokaryotic cell?</a:t>
            </a:r>
            <a:endParaRPr lang="en-US" sz="1800" dirty="0"/>
          </a:p>
        </p:txBody>
      </p:sp>
      <p:pic>
        <p:nvPicPr>
          <p:cNvPr id="36" name="Picture 4" descr="Life8e-Fig-04-05-2RL"/>
          <p:cNvPicPr>
            <a:picLocks noChangeAspect="1" noChangeArrowheads="1"/>
          </p:cNvPicPr>
          <p:nvPr/>
        </p:nvPicPr>
        <p:blipFill>
          <a:blip r:embed="rId2"/>
          <a:srcRect b="8571"/>
          <a:stretch>
            <a:fillRect/>
          </a:stretch>
        </p:blipFill>
        <p:spPr bwMode="auto">
          <a:xfrm>
            <a:off x="3809390" y="1645920"/>
            <a:ext cx="5106010" cy="3511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Rectangle 17"/>
          <p:cNvSpPr>
            <a:spLocks noChangeArrowheads="1"/>
          </p:cNvSpPr>
          <p:nvPr/>
        </p:nvSpPr>
        <p:spPr bwMode="auto">
          <a:xfrm>
            <a:off x="304800" y="1371600"/>
            <a:ext cx="326008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i="1" u="sng" dirty="0" smtClean="0">
                <a:latin typeface="Arial" pitchFamily="-65" charset="0"/>
              </a:rPr>
              <a:t>Bacterial: </a:t>
            </a:r>
          </a:p>
          <a:p>
            <a:r>
              <a:rPr lang="en-US" sz="2000" i="1" dirty="0" smtClean="0">
                <a:latin typeface="Arial" pitchFamily="-65" charset="0"/>
              </a:rPr>
              <a:t>   - </a:t>
            </a:r>
            <a:r>
              <a:rPr lang="en-US" sz="2000" i="1" dirty="0" err="1" smtClean="0">
                <a:latin typeface="Arial" pitchFamily="-65" charset="0"/>
              </a:rPr>
              <a:t>H.pylori</a:t>
            </a:r>
            <a:endParaRPr lang="en-US" sz="2000" i="1" dirty="0" smtClean="0">
              <a:latin typeface="Arial" pitchFamily="-65" charset="0"/>
            </a:endParaRPr>
          </a:p>
          <a:p>
            <a:r>
              <a:rPr lang="en-US" sz="2000" dirty="0" smtClean="0">
                <a:latin typeface="Arial" pitchFamily="-65" charset="0"/>
              </a:rPr>
              <a:t>	</a:t>
            </a:r>
            <a:r>
              <a:rPr lang="en-US" sz="1800" i="1" dirty="0" smtClean="0">
                <a:latin typeface="Arial" pitchFamily="-65" charset="0"/>
              </a:rPr>
              <a:t>• 4-6 flagella</a:t>
            </a:r>
          </a:p>
          <a:p>
            <a:r>
              <a:rPr lang="en-US" sz="1800" i="1" dirty="0" smtClean="0">
                <a:latin typeface="Arial" pitchFamily="-65" charset="0"/>
              </a:rPr>
              <a:t>	• ulcers, cancer</a:t>
            </a:r>
          </a:p>
          <a:p>
            <a:r>
              <a:rPr lang="en-US" sz="1800" i="1" dirty="0" smtClean="0">
                <a:latin typeface="Arial" pitchFamily="-65" charset="0"/>
              </a:rPr>
              <a:t>	• 50% infected</a:t>
            </a:r>
          </a:p>
          <a:p>
            <a:r>
              <a:rPr lang="en-US" sz="1800" i="1" dirty="0" smtClean="0">
                <a:latin typeface="Arial" pitchFamily="-65" charset="0"/>
              </a:rPr>
              <a:t>	• 80% asymptomatic</a:t>
            </a:r>
          </a:p>
          <a:p>
            <a:r>
              <a:rPr lang="en-US" sz="1800" i="1" dirty="0" smtClean="0">
                <a:latin typeface="Arial" pitchFamily="-65" charset="0"/>
              </a:rPr>
              <a:t>	• transmission?</a:t>
            </a:r>
          </a:p>
          <a:p>
            <a:r>
              <a:rPr lang="en-US" sz="1800" i="1" dirty="0" smtClean="0">
                <a:latin typeface="Arial" pitchFamily="-65" charset="0"/>
              </a:rPr>
              <a:t>	• Warren &amp; Marshall</a:t>
            </a:r>
          </a:p>
          <a:p>
            <a:r>
              <a:rPr lang="en-US" sz="1800" i="1" dirty="0" smtClean="0">
                <a:latin typeface="Arial" pitchFamily="-65" charset="0"/>
              </a:rPr>
              <a:t>	     observed 1979</a:t>
            </a:r>
          </a:p>
          <a:p>
            <a:r>
              <a:rPr lang="en-US" sz="1800" i="1" dirty="0" smtClean="0">
                <a:latin typeface="Arial" pitchFamily="-65" charset="0"/>
              </a:rPr>
              <a:t>	     cultured 1982</a:t>
            </a:r>
          </a:p>
          <a:p>
            <a:r>
              <a:rPr lang="en-US" sz="1800" i="1" dirty="0" smtClean="0">
                <a:latin typeface="Arial" pitchFamily="-65" charset="0"/>
              </a:rPr>
              <a:t>	     drank – gastritis</a:t>
            </a:r>
          </a:p>
          <a:p>
            <a:r>
              <a:rPr lang="en-US" sz="1800" i="1" dirty="0" smtClean="0">
                <a:latin typeface="Arial" pitchFamily="-65" charset="0"/>
              </a:rPr>
              <a:t>	     triple treatments     </a:t>
            </a:r>
          </a:p>
          <a:p>
            <a:r>
              <a:rPr lang="en-US" sz="1800" i="1" dirty="0" smtClean="0">
                <a:latin typeface="Arial" pitchFamily="-65" charset="0"/>
              </a:rPr>
              <a:t>	     Nobel 2005</a:t>
            </a:r>
          </a:p>
        </p:txBody>
      </p:sp>
      <p:sp>
        <p:nvSpPr>
          <p:cNvPr id="52" name="Rectangle 17"/>
          <p:cNvSpPr>
            <a:spLocks noChangeArrowheads="1"/>
          </p:cNvSpPr>
          <p:nvPr/>
        </p:nvSpPr>
        <p:spPr bwMode="auto">
          <a:xfrm>
            <a:off x="463931" y="5162490"/>
            <a:ext cx="145797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u="sng" dirty="0" err="1" smtClean="0">
                <a:latin typeface="Arial" pitchFamily="-65" charset="0"/>
              </a:rPr>
              <a:t>Archaeal</a:t>
            </a:r>
            <a:r>
              <a:rPr lang="en-US" sz="2000" b="1" u="sng" dirty="0" smtClean="0">
                <a:latin typeface="Arial" pitchFamily="-65" charset="0"/>
              </a:rPr>
              <a:t>:</a:t>
            </a:r>
          </a:p>
          <a:p>
            <a:r>
              <a:rPr lang="en-US" sz="2400" i="1" dirty="0" smtClean="0">
                <a:latin typeface="Arial" pitchFamily="-65" charset="0"/>
              </a:rPr>
              <a:t> - like </a:t>
            </a:r>
            <a:r>
              <a:rPr lang="en-US" sz="2400" i="1" dirty="0" err="1" smtClean="0">
                <a:latin typeface="Arial" pitchFamily="-65" charset="0"/>
              </a:rPr>
              <a:t>pili</a:t>
            </a:r>
            <a:endParaRPr lang="en-US" sz="2400" i="1" dirty="0" smtClean="0">
              <a:latin typeface="Arial" pitchFamily="-65" charset="0"/>
            </a:endParaRPr>
          </a:p>
        </p:txBody>
      </p:sp>
      <p:sp>
        <p:nvSpPr>
          <p:cNvPr id="53" name="Rectangle 17"/>
          <p:cNvSpPr>
            <a:spLocks noChangeArrowheads="1"/>
          </p:cNvSpPr>
          <p:nvPr/>
        </p:nvSpPr>
        <p:spPr bwMode="auto">
          <a:xfrm>
            <a:off x="403523" y="6229290"/>
            <a:ext cx="24226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u="sng" dirty="0" smtClean="0">
                <a:latin typeface="Arial" pitchFamily="-65" charset="0"/>
              </a:rPr>
              <a:t>Eukaryotic: sperm </a:t>
            </a:r>
            <a:endParaRPr lang="en-US" sz="2000" b="1" u="sng" dirty="0">
              <a:latin typeface="Arial" pitchFamily="-65" charset="0"/>
            </a:endParaRPr>
          </a:p>
        </p:txBody>
      </p:sp>
      <p:sp>
        <p:nvSpPr>
          <p:cNvPr id="54" name="Rectangle 14"/>
          <p:cNvSpPr>
            <a:spLocks noChangeArrowheads="1"/>
          </p:cNvSpPr>
          <p:nvPr/>
        </p:nvSpPr>
        <p:spPr bwMode="auto">
          <a:xfrm>
            <a:off x="2971800" y="685800"/>
            <a:ext cx="1287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itchFamily="-65" charset="0"/>
              </a:rPr>
              <a:t>Flagellum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2362659" y="76200"/>
            <a:ext cx="6296808" cy="457201"/>
            <a:chOff x="1521" y="-8"/>
            <a:chExt cx="2749" cy="288"/>
          </a:xfrm>
        </p:grpSpPr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1521" y="30"/>
              <a:ext cx="130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Intro to Biotechnology</a:t>
              </a:r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3838" y="-8"/>
              <a:ext cx="43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Lect.</a:t>
              </a:r>
              <a:r>
                <a:rPr lang="en-US" sz="1600" b="1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 2</a:t>
              </a:r>
              <a:endParaRPr lang="en-US" sz="16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Figure 4.7  Eukaryotic Cells (Part 1)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064836" y="1972074"/>
            <a:ext cx="828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Apple Casual"/>
                <a:cs typeface="Apple Casual"/>
              </a:rPr>
              <a:t>animal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200400" y="685800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latin typeface="Apple Casual"/>
                <a:cs typeface="Apple Casual"/>
              </a:rPr>
              <a:t> Eukaryotic</a:t>
            </a: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/>
          <a:srcRect r="64470" b="57143"/>
          <a:stretch>
            <a:fillRect/>
          </a:stretch>
        </p:blipFill>
        <p:spPr bwMode="auto">
          <a:xfrm>
            <a:off x="1959436" y="1514874"/>
            <a:ext cx="1209449" cy="1097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Rectangle 45"/>
          <p:cNvSpPr/>
          <p:nvPr/>
        </p:nvSpPr>
        <p:spPr>
          <a:xfrm>
            <a:off x="1045036" y="1972074"/>
            <a:ext cx="6719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Apple Casual"/>
                <a:cs typeface="Apple Casual"/>
              </a:rPr>
              <a:t>plant</a:t>
            </a:r>
            <a:endParaRPr lang="en-US" dirty="0"/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/>
          <a:srcRect t="52857" r="53725" b="5714"/>
          <a:stretch>
            <a:fillRect/>
          </a:stretch>
        </p:blipFill>
        <p:spPr bwMode="auto">
          <a:xfrm>
            <a:off x="5388436" y="1514874"/>
            <a:ext cx="1575213" cy="106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3"/>
          <a:srcRect l="17192" t="38571" r="30086" b="14286"/>
          <a:stretch>
            <a:fillRect/>
          </a:stretch>
        </p:blipFill>
        <p:spPr bwMode="auto">
          <a:xfrm>
            <a:off x="5346376" y="4181874"/>
            <a:ext cx="1794660" cy="12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1" name="Straight Arrow Connector 50"/>
          <p:cNvCxnSpPr/>
          <p:nvPr/>
        </p:nvCxnSpPr>
        <p:spPr bwMode="auto">
          <a:xfrm rot="5400000">
            <a:off x="5617036" y="3343674"/>
            <a:ext cx="1143000" cy="76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/>
          <a:srcRect l="21490" t="4286" r="21490" b="32857"/>
          <a:stretch>
            <a:fillRect/>
          </a:stretch>
        </p:blipFill>
        <p:spPr bwMode="auto">
          <a:xfrm>
            <a:off x="1349836" y="3877074"/>
            <a:ext cx="1940968" cy="160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3" name="Straight Arrow Connector 52"/>
          <p:cNvCxnSpPr/>
          <p:nvPr/>
        </p:nvCxnSpPr>
        <p:spPr bwMode="auto">
          <a:xfrm rot="5400000">
            <a:off x="2035636" y="3267474"/>
            <a:ext cx="990600" cy="76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Rectangle 55"/>
          <p:cNvSpPr/>
          <p:nvPr/>
        </p:nvSpPr>
        <p:spPr>
          <a:xfrm>
            <a:off x="3048000" y="5791200"/>
            <a:ext cx="2428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Apple Casual"/>
                <a:cs typeface="Apple Casual"/>
              </a:rPr>
              <a:t>Similarities/Differences?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362659" y="76200"/>
            <a:ext cx="6296808" cy="457201"/>
            <a:chOff x="1521" y="-8"/>
            <a:chExt cx="2749" cy="288"/>
          </a:xfrm>
        </p:grpSpPr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1521" y="30"/>
              <a:ext cx="130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Intro to Biotechnology</a:t>
              </a:r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3838" y="-8"/>
              <a:ext cx="43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Lect.</a:t>
              </a:r>
              <a:r>
                <a:rPr lang="en-US" sz="1600" b="1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 2</a:t>
              </a:r>
              <a:endParaRPr lang="en-US" sz="16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 r="6447" b="5714"/>
          <a:stretch>
            <a:fillRect/>
          </a:stretch>
        </p:blipFill>
        <p:spPr bwMode="auto">
          <a:xfrm>
            <a:off x="317500" y="687389"/>
            <a:ext cx="7958899" cy="603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Figure 4.7  Eukaryotic Cells (Part 1)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200725" y="697468"/>
            <a:ext cx="13648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Arial" pitchFamily="-65" charset="0"/>
              </a:rPr>
              <a:t>Animal Cell</a:t>
            </a:r>
            <a:endParaRPr lang="en-US" sz="1800" dirty="0">
              <a:solidFill>
                <a:schemeClr val="bg1"/>
              </a:solidFill>
              <a:latin typeface="Arial" pitchFamily="-65" charset="0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0" y="4473576"/>
            <a:ext cx="177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Arial" pitchFamily="-65" charset="0"/>
              </a:rPr>
              <a:t>Free ribosomes</a:t>
            </a: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1757363" y="6059489"/>
            <a:ext cx="177165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latin typeface="Arial" pitchFamily="-65" charset="0"/>
              </a:rPr>
              <a:t>Ribosomes</a:t>
            </a:r>
          </a:p>
          <a:p>
            <a:pPr>
              <a:lnSpc>
                <a:spcPct val="80000"/>
              </a:lnSpc>
            </a:pPr>
            <a:r>
              <a:rPr lang="en-US" sz="1800">
                <a:latin typeface="Arial" pitchFamily="-65" charset="0"/>
              </a:rPr>
              <a:t>(bound to RER)</a:t>
            </a: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5813425" y="6059489"/>
            <a:ext cx="127635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latin typeface="Arial" pitchFamily="-65" charset="0"/>
              </a:rPr>
              <a:t>Plasma</a:t>
            </a:r>
          </a:p>
          <a:p>
            <a:pPr>
              <a:lnSpc>
                <a:spcPct val="80000"/>
              </a:lnSpc>
            </a:pPr>
            <a:r>
              <a:rPr lang="en-US" sz="1800">
                <a:latin typeface="Arial" pitchFamily="-65" charset="0"/>
              </a:rPr>
              <a:t>membrane</a:t>
            </a:r>
          </a:p>
        </p:txBody>
      </p:sp>
      <p:sp>
        <p:nvSpPr>
          <p:cNvPr id="27" name="Rectangle 18"/>
          <p:cNvSpPr>
            <a:spLocks noChangeArrowheads="1"/>
          </p:cNvSpPr>
          <p:nvPr/>
        </p:nvSpPr>
        <p:spPr bwMode="auto">
          <a:xfrm>
            <a:off x="6600825" y="5248276"/>
            <a:ext cx="146685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latin typeface="Arial" pitchFamily="-65" charset="0"/>
              </a:rPr>
              <a:t>Smooth</a:t>
            </a:r>
          </a:p>
          <a:p>
            <a:pPr>
              <a:lnSpc>
                <a:spcPct val="80000"/>
              </a:lnSpc>
            </a:pPr>
            <a:r>
              <a:rPr lang="en-US" sz="1800">
                <a:latin typeface="Arial" pitchFamily="-65" charset="0"/>
              </a:rPr>
              <a:t>endoplasmic</a:t>
            </a:r>
          </a:p>
          <a:p>
            <a:pPr>
              <a:lnSpc>
                <a:spcPct val="80000"/>
              </a:lnSpc>
            </a:pPr>
            <a:r>
              <a:rPr lang="en-US" sz="1800">
                <a:latin typeface="Arial" pitchFamily="-65" charset="0"/>
              </a:rPr>
              <a:t>reticulum</a:t>
            </a:r>
          </a:p>
        </p:txBody>
      </p:sp>
      <p:sp>
        <p:nvSpPr>
          <p:cNvPr id="29" name="Line 20"/>
          <p:cNvSpPr>
            <a:spLocks noChangeShapeType="1"/>
          </p:cNvSpPr>
          <p:nvPr/>
        </p:nvSpPr>
        <p:spPr bwMode="auto">
          <a:xfrm flipV="1">
            <a:off x="4440238" y="3416301"/>
            <a:ext cx="782637" cy="628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2"/>
          <p:cNvSpPr>
            <a:spLocks noChangeShapeType="1"/>
          </p:cNvSpPr>
          <p:nvPr/>
        </p:nvSpPr>
        <p:spPr bwMode="auto">
          <a:xfrm flipV="1">
            <a:off x="2894013" y="2992439"/>
            <a:ext cx="174625" cy="384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3"/>
          <p:cNvSpPr>
            <a:spLocks noChangeShapeType="1"/>
          </p:cNvSpPr>
          <p:nvPr/>
        </p:nvSpPr>
        <p:spPr bwMode="auto">
          <a:xfrm flipH="1" flipV="1">
            <a:off x="1927225" y="2971801"/>
            <a:ext cx="536575" cy="1203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24"/>
          <p:cNvSpPr>
            <a:spLocks noChangeShapeType="1"/>
          </p:cNvSpPr>
          <p:nvPr/>
        </p:nvSpPr>
        <p:spPr bwMode="auto">
          <a:xfrm flipV="1">
            <a:off x="1703388" y="4619626"/>
            <a:ext cx="461962" cy="238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5"/>
          <p:cNvSpPr>
            <a:spLocks noChangeShapeType="1"/>
          </p:cNvSpPr>
          <p:nvPr/>
        </p:nvSpPr>
        <p:spPr bwMode="auto">
          <a:xfrm>
            <a:off x="1716088" y="4648201"/>
            <a:ext cx="495300" cy="206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27"/>
          <p:cNvSpPr>
            <a:spLocks noChangeShapeType="1"/>
          </p:cNvSpPr>
          <p:nvPr/>
        </p:nvSpPr>
        <p:spPr bwMode="auto">
          <a:xfrm flipV="1">
            <a:off x="2381250" y="4667251"/>
            <a:ext cx="987425" cy="1071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28"/>
          <p:cNvSpPr>
            <a:spLocks noChangeShapeType="1"/>
          </p:cNvSpPr>
          <p:nvPr/>
        </p:nvSpPr>
        <p:spPr bwMode="auto">
          <a:xfrm flipV="1">
            <a:off x="3025775" y="5287964"/>
            <a:ext cx="201613" cy="906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29"/>
          <p:cNvSpPr>
            <a:spLocks noChangeShapeType="1"/>
          </p:cNvSpPr>
          <p:nvPr/>
        </p:nvSpPr>
        <p:spPr bwMode="auto">
          <a:xfrm flipV="1">
            <a:off x="3030538" y="5456239"/>
            <a:ext cx="522287" cy="742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0"/>
          <p:cNvSpPr>
            <a:spLocks noChangeShapeType="1"/>
          </p:cNvSpPr>
          <p:nvPr/>
        </p:nvSpPr>
        <p:spPr bwMode="auto">
          <a:xfrm flipH="1" flipV="1">
            <a:off x="4092575" y="5243514"/>
            <a:ext cx="266700" cy="9794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dir="108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1"/>
          <p:cNvSpPr>
            <a:spLocks noChangeShapeType="1"/>
          </p:cNvSpPr>
          <p:nvPr/>
        </p:nvSpPr>
        <p:spPr bwMode="auto">
          <a:xfrm flipH="1" flipV="1">
            <a:off x="4629150" y="5216526"/>
            <a:ext cx="1225550" cy="9794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dir="108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2"/>
          <p:cNvSpPr>
            <a:spLocks noChangeShapeType="1"/>
          </p:cNvSpPr>
          <p:nvPr/>
        </p:nvSpPr>
        <p:spPr bwMode="auto">
          <a:xfrm flipH="1" flipV="1">
            <a:off x="5699125" y="4827589"/>
            <a:ext cx="963613" cy="554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dir="108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3"/>
          <p:cNvSpPr>
            <a:spLocks noChangeShapeType="1"/>
          </p:cNvSpPr>
          <p:nvPr/>
        </p:nvSpPr>
        <p:spPr bwMode="auto">
          <a:xfrm flipH="1">
            <a:off x="5324475" y="3838576"/>
            <a:ext cx="614363" cy="342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dir="108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42"/>
          <p:cNvSpPr/>
          <p:nvPr/>
        </p:nvSpPr>
        <p:spPr bwMode="auto">
          <a:xfrm>
            <a:off x="5867400" y="1981200"/>
            <a:ext cx="2209800" cy="1676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5181600" y="2514600"/>
            <a:ext cx="838200" cy="6858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0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362659" y="152400"/>
            <a:ext cx="6296808" cy="396876"/>
            <a:chOff x="1521" y="30"/>
            <a:chExt cx="2749" cy="250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1521" y="30"/>
              <a:ext cx="130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Intro to Biotechnology</a:t>
              </a:r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838" y="30"/>
              <a:ext cx="43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1600" b="1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Lect.</a:t>
              </a:r>
              <a:r>
                <a:rPr lang="en-US" sz="1600" b="1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 2</a:t>
              </a:r>
              <a:endParaRPr lang="en-US" sz="16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b="10000"/>
          <a:stretch>
            <a:fillRect/>
          </a:stretch>
        </p:blipFill>
        <p:spPr bwMode="auto">
          <a:xfrm>
            <a:off x="317500" y="873125"/>
            <a:ext cx="8507413" cy="575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63600" y="887412"/>
            <a:ext cx="177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Arial" pitchFamily="-65" charset="0"/>
              </a:rPr>
              <a:t>A PLANT CELL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928688" y="3917950"/>
            <a:ext cx="146685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latin typeface="Arial" pitchFamily="-65" charset="0"/>
              </a:rPr>
              <a:t>Smooth</a:t>
            </a:r>
          </a:p>
          <a:p>
            <a:pPr>
              <a:lnSpc>
                <a:spcPct val="80000"/>
              </a:lnSpc>
            </a:pPr>
            <a:r>
              <a:rPr lang="en-US" sz="1800" dirty="0">
                <a:latin typeface="Arial" pitchFamily="-65" charset="0"/>
              </a:rPr>
              <a:t>endoplasmic</a:t>
            </a:r>
          </a:p>
          <a:p>
            <a:pPr>
              <a:lnSpc>
                <a:spcPct val="80000"/>
              </a:lnSpc>
            </a:pPr>
            <a:r>
              <a:rPr lang="en-US" sz="1800" dirty="0">
                <a:latin typeface="Arial" pitchFamily="-65" charset="0"/>
              </a:rPr>
              <a:t>reticulum</a:t>
            </a: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V="1">
            <a:off x="1847850" y="3400425"/>
            <a:ext cx="2371725" cy="660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2043113" y="2727325"/>
            <a:ext cx="1338262" cy="2238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 flipH="1" flipV="1">
            <a:off x="3913188" y="3709987"/>
            <a:ext cx="150812" cy="1292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6075363" y="5080000"/>
            <a:ext cx="179705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latin typeface="Arial" pitchFamily="-65" charset="0"/>
              </a:rPr>
              <a:t>Golgi apparatus</a:t>
            </a:r>
          </a:p>
        </p:txBody>
      </p:sp>
      <p:sp>
        <p:nvSpPr>
          <p:cNvPr id="20" name="Line 13"/>
          <p:cNvSpPr>
            <a:spLocks noChangeShapeType="1"/>
          </p:cNvSpPr>
          <p:nvPr/>
        </p:nvSpPr>
        <p:spPr bwMode="auto">
          <a:xfrm flipH="1" flipV="1">
            <a:off x="4727575" y="4241800"/>
            <a:ext cx="603250" cy="5381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4"/>
          <p:cNvSpPr>
            <a:spLocks noChangeShapeType="1"/>
          </p:cNvSpPr>
          <p:nvPr/>
        </p:nvSpPr>
        <p:spPr bwMode="auto">
          <a:xfrm flipH="1" flipV="1">
            <a:off x="4821238" y="3816350"/>
            <a:ext cx="514350" cy="9604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5"/>
          <p:cNvSpPr>
            <a:spLocks noChangeShapeType="1"/>
          </p:cNvSpPr>
          <p:nvPr/>
        </p:nvSpPr>
        <p:spPr bwMode="auto">
          <a:xfrm flipH="1" flipV="1">
            <a:off x="5584825" y="3344862"/>
            <a:ext cx="1233488" cy="1790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7272338" y="4664075"/>
            <a:ext cx="1619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Arial" pitchFamily="-65" charset="0"/>
              </a:rPr>
              <a:t>Mitochondrion</a:t>
            </a: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7231063" y="2709862"/>
            <a:ext cx="146685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latin typeface="Arial" pitchFamily="-65" charset="0"/>
              </a:rPr>
              <a:t>Rough</a:t>
            </a:r>
          </a:p>
          <a:p>
            <a:pPr>
              <a:lnSpc>
                <a:spcPct val="80000"/>
              </a:lnSpc>
            </a:pPr>
            <a:r>
              <a:rPr lang="en-US" sz="1800">
                <a:latin typeface="Arial" pitchFamily="-65" charset="0"/>
              </a:rPr>
              <a:t>endoplasmic</a:t>
            </a:r>
          </a:p>
          <a:p>
            <a:pPr>
              <a:lnSpc>
                <a:spcPct val="80000"/>
              </a:lnSpc>
            </a:pPr>
            <a:r>
              <a:rPr lang="en-US" sz="1800">
                <a:latin typeface="Arial" pitchFamily="-65" charset="0"/>
              </a:rPr>
              <a:t>reticulum</a:t>
            </a: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 flipH="1" flipV="1">
            <a:off x="6223000" y="3175000"/>
            <a:ext cx="1603375" cy="1550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9"/>
          <p:cNvSpPr>
            <a:spLocks noChangeShapeType="1"/>
          </p:cNvSpPr>
          <p:nvPr/>
        </p:nvSpPr>
        <p:spPr bwMode="auto">
          <a:xfrm flipH="1" flipV="1">
            <a:off x="6302375" y="2379662"/>
            <a:ext cx="974725" cy="481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0"/>
          <p:cNvSpPr>
            <a:spLocks noChangeArrowheads="1"/>
          </p:cNvSpPr>
          <p:nvPr/>
        </p:nvSpPr>
        <p:spPr bwMode="auto">
          <a:xfrm>
            <a:off x="7377113" y="1700212"/>
            <a:ext cx="1009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Arial" pitchFamily="-65" charset="0"/>
              </a:rPr>
              <a:t>Nucleus</a:t>
            </a:r>
          </a:p>
        </p:txBody>
      </p:sp>
      <p:sp>
        <p:nvSpPr>
          <p:cNvPr id="28" name="Line 21"/>
          <p:cNvSpPr>
            <a:spLocks noChangeShapeType="1"/>
          </p:cNvSpPr>
          <p:nvPr/>
        </p:nvSpPr>
        <p:spPr bwMode="auto">
          <a:xfrm flipH="1">
            <a:off x="6151563" y="1908175"/>
            <a:ext cx="1266825" cy="1190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24"/>
          <p:cNvSpPr>
            <a:spLocks noChangeArrowheads="1"/>
          </p:cNvSpPr>
          <p:nvPr/>
        </p:nvSpPr>
        <p:spPr bwMode="auto">
          <a:xfrm>
            <a:off x="5556250" y="765175"/>
            <a:ext cx="123825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latin typeface="Arial" pitchFamily="-65" charset="0"/>
              </a:rPr>
              <a:t>Free</a:t>
            </a:r>
          </a:p>
          <a:p>
            <a:pPr>
              <a:lnSpc>
                <a:spcPct val="80000"/>
              </a:lnSpc>
            </a:pPr>
            <a:r>
              <a:rPr lang="en-US" sz="1800" dirty="0" err="1">
                <a:latin typeface="Arial" pitchFamily="-65" charset="0"/>
              </a:rPr>
              <a:t>ribosomes</a:t>
            </a:r>
            <a:endParaRPr lang="en-US" sz="1800" dirty="0">
              <a:latin typeface="Arial" pitchFamily="-65" charset="0"/>
            </a:endParaRPr>
          </a:p>
        </p:txBody>
      </p:sp>
      <p:sp>
        <p:nvSpPr>
          <p:cNvPr id="32" name="Line 25"/>
          <p:cNvSpPr>
            <a:spLocks noChangeShapeType="1"/>
          </p:cNvSpPr>
          <p:nvPr/>
        </p:nvSpPr>
        <p:spPr bwMode="auto">
          <a:xfrm flipH="1">
            <a:off x="5857875" y="1303337"/>
            <a:ext cx="38100" cy="3889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7"/>
          <p:cNvSpPr>
            <a:spLocks noChangeShapeType="1"/>
          </p:cNvSpPr>
          <p:nvPr/>
        </p:nvSpPr>
        <p:spPr bwMode="auto">
          <a:xfrm flipH="1" flipV="1">
            <a:off x="2892425" y="1865312"/>
            <a:ext cx="31750" cy="552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29"/>
          <p:cNvSpPr>
            <a:spLocks noChangeArrowheads="1"/>
          </p:cNvSpPr>
          <p:nvPr/>
        </p:nvSpPr>
        <p:spPr bwMode="auto">
          <a:xfrm>
            <a:off x="2151063" y="4478337"/>
            <a:ext cx="127635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>
                <a:latin typeface="Arial" pitchFamily="-65" charset="0"/>
              </a:rPr>
              <a:t>Plasma</a:t>
            </a:r>
          </a:p>
          <a:p>
            <a:pPr>
              <a:lnSpc>
                <a:spcPct val="80000"/>
              </a:lnSpc>
            </a:pPr>
            <a:r>
              <a:rPr lang="en-US" sz="1800">
                <a:latin typeface="Arial" pitchFamily="-65" charset="0"/>
              </a:rPr>
              <a:t>membrane</a:t>
            </a:r>
          </a:p>
        </p:txBody>
      </p:sp>
      <p:sp>
        <p:nvSpPr>
          <p:cNvPr id="37" name="Line 30"/>
          <p:cNvSpPr>
            <a:spLocks noChangeShapeType="1"/>
          </p:cNvSpPr>
          <p:nvPr/>
        </p:nvSpPr>
        <p:spPr bwMode="auto">
          <a:xfrm flipV="1">
            <a:off x="2781300" y="3992562"/>
            <a:ext cx="668338" cy="539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27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6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Blank 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755</TotalTime>
  <Words>543</Words>
  <Application>Microsoft PowerPoint</Application>
  <PresentationFormat>On-screen Show (4:3)</PresentationFormat>
  <Paragraphs>218</Paragraphs>
  <Slides>17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Blank Presentation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Rutgers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 Workshop: Information Processing in the Biological Organism (A Systems Biology Approach)  Fred S. Roberts Rutgers University</dc:title>
  <dc:creator>Fred Roberts</dc:creator>
  <cp:lastModifiedBy>J D</cp:lastModifiedBy>
  <cp:revision>130</cp:revision>
  <dcterms:created xsi:type="dcterms:W3CDTF">2016-08-23T21:51:37Z</dcterms:created>
  <dcterms:modified xsi:type="dcterms:W3CDTF">2016-08-23T21:52:13Z</dcterms:modified>
</cp:coreProperties>
</file>